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  <p:sldMasterId id="2147483663" r:id="rId3"/>
    <p:sldMasterId id="2147483657" r:id="rId4"/>
    <p:sldMasterId id="2147483660" r:id="rId5"/>
  </p:sldMasterIdLst>
  <p:notesMasterIdLst>
    <p:notesMasterId r:id="rId48"/>
  </p:notesMasterIdLst>
  <p:sldIdLst>
    <p:sldId id="256" r:id="rId6"/>
    <p:sldId id="276" r:id="rId7"/>
    <p:sldId id="257" r:id="rId8"/>
    <p:sldId id="262" r:id="rId9"/>
    <p:sldId id="263" r:id="rId10"/>
    <p:sldId id="265" r:id="rId11"/>
    <p:sldId id="266" r:id="rId12"/>
    <p:sldId id="289" r:id="rId13"/>
    <p:sldId id="295" r:id="rId14"/>
    <p:sldId id="290" r:id="rId15"/>
    <p:sldId id="291" r:id="rId16"/>
    <p:sldId id="267" r:id="rId17"/>
    <p:sldId id="272" r:id="rId18"/>
    <p:sldId id="278" r:id="rId19"/>
    <p:sldId id="293" r:id="rId20"/>
    <p:sldId id="294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269" r:id="rId30"/>
    <p:sldId id="310" r:id="rId31"/>
    <p:sldId id="316" r:id="rId32"/>
    <p:sldId id="317" r:id="rId33"/>
    <p:sldId id="318" r:id="rId34"/>
    <p:sldId id="319" r:id="rId35"/>
    <p:sldId id="327" r:id="rId36"/>
    <p:sldId id="328" r:id="rId37"/>
    <p:sldId id="329" r:id="rId38"/>
    <p:sldId id="330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31" r:id="rId47"/>
  </p:sldIdLst>
  <p:sldSz cx="12160250" cy="6840538"/>
  <p:notesSz cx="6797675" cy="9926638"/>
  <p:defaultTextStyle>
    <a:defPPr>
      <a:defRPr lang="ko-KR"/>
    </a:defPPr>
    <a:lvl1pPr marL="0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 userDrawn="1">
          <p15:clr>
            <a:srgbClr val="A4A3A4"/>
          </p15:clr>
        </p15:guide>
        <p15:guide id="2" orient="horz" pos="793" userDrawn="1">
          <p15:clr>
            <a:srgbClr val="A4A3A4"/>
          </p15:clr>
        </p15:guide>
        <p15:guide id="3" pos="7332" userDrawn="1">
          <p15:clr>
            <a:srgbClr val="A4A3A4"/>
          </p15:clr>
        </p15:guide>
        <p15:guide id="4" pos="328" userDrawn="1">
          <p15:clr>
            <a:srgbClr val="A4A3A4"/>
          </p15:clr>
        </p15:guide>
        <p15:guide id="5" pos="3830" userDrawn="1">
          <p15:clr>
            <a:srgbClr val="A4A3A4"/>
          </p15:clr>
        </p15:guide>
        <p15:guide id="6" pos="9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  <p15:guide id="3" orient="horz" pos="3126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진우" initials="정" lastIdx="1" clrIdx="0">
    <p:extLst>
      <p:ext uri="{19B8F6BF-5375-455C-9EA6-DF929625EA0E}">
        <p15:presenceInfo xmlns:p15="http://schemas.microsoft.com/office/powerpoint/2012/main" userId="정진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8"/>
    <a:srgbClr val="34086E"/>
    <a:srgbClr val="1FC7B3"/>
    <a:srgbClr val="21D4BF"/>
    <a:srgbClr val="2E2E2E"/>
    <a:srgbClr val="FF5C4F"/>
    <a:srgbClr val="00FFCC"/>
    <a:srgbClr val="E8613C"/>
    <a:srgbClr val="E449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6370" autoAdjust="0"/>
  </p:normalViewPr>
  <p:slideViewPr>
    <p:cSldViewPr snapToGrid="0" snapToObjects="1">
      <p:cViewPr varScale="1">
        <p:scale>
          <a:sx n="111" d="100"/>
          <a:sy n="111" d="100"/>
        </p:scale>
        <p:origin x="636" y="126"/>
      </p:cViewPr>
      <p:guideLst>
        <p:guide orient="horz" pos="2290"/>
        <p:guide orient="horz" pos="793"/>
        <p:guide pos="7332"/>
        <p:guide pos="328"/>
        <p:guide pos="3830"/>
        <p:guide pos="9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044" y="-108"/>
      </p:cViewPr>
      <p:guideLst>
        <p:guide orient="horz" pos="3155"/>
        <p:guide pos="2170"/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F5E939D9-EAE8-4F60-9F08-C1439024C90B}" type="datetimeFigureOut">
              <a:rPr lang="ko-KR" altLang="en-US" smtClean="0"/>
              <a:t>2021-09-07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19" rIns="91439" bIns="4571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9" tIns="45719" rIns="91439" bIns="4571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647BC9EE-280E-4DE1-AF00-603F72B6ED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6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44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99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978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00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566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23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99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996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99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C9EE-280E-4DE1-AF00-603F72B6ED1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99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61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8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30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9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7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00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5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02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82" r="36778"/>
          <a:stretch/>
        </p:blipFill>
        <p:spPr>
          <a:xfrm>
            <a:off x="-89979" y="0"/>
            <a:ext cx="12248316" cy="6840538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-61545" y="-70318"/>
            <a:ext cx="12432140" cy="690894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390882" y="6203575"/>
            <a:ext cx="18076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/>
              <a:t>D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87486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6" r:id="rId3"/>
  </p:sldLayoutIdLst>
  <p:txStyles>
    <p:titleStyle>
      <a:lvl1pPr algn="ctr" defTabSz="1072866" rtl="0" eaLnBrk="1" latinLnBrk="1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" y="0"/>
            <a:ext cx="12160250" cy="684053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  <p:sp>
        <p:nvSpPr>
          <p:cNvPr id="8" name="직사각형 7"/>
          <p:cNvSpPr/>
          <p:nvPr userDrawn="1"/>
        </p:nvSpPr>
        <p:spPr>
          <a:xfrm>
            <a:off x="-61545" y="-70318"/>
            <a:ext cx="12432140" cy="690894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</p:spTree>
    <p:extLst>
      <p:ext uri="{BB962C8B-B14F-4D97-AF65-F5344CB8AC3E}">
        <p14:creationId xmlns:p14="http://schemas.microsoft.com/office/powerpoint/2010/main" val="384828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1072866" rtl="0" eaLnBrk="1" latinLnBrk="1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" y="0"/>
            <a:ext cx="12160250" cy="68405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90882" y="6203575"/>
            <a:ext cx="18076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/>
              <a:t>D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97429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1072866" rtl="0" eaLnBrk="1" latinLnBrk="1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0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1072866" rtl="0" eaLnBrk="1" latinLnBrk="1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17"/>
          <a:stretch/>
        </p:blipFill>
        <p:spPr>
          <a:xfrm>
            <a:off x="1" y="0"/>
            <a:ext cx="12160250" cy="684053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-61103" y="-32651"/>
            <a:ext cx="12282155" cy="6916208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390882" y="6203575"/>
            <a:ext cx="18076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/>
              <a:t>D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12537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1072866" rtl="0" eaLnBrk="1" latinLnBrk="1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5.jpeg"/><Relationship Id="rId18" Type="http://schemas.microsoft.com/office/2007/relationships/hdphoto" Target="../media/hdphoto13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microsoft.com/office/2007/relationships/hdphoto" Target="../media/hdphoto10.wdp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5" Type="http://schemas.openxmlformats.org/officeDocument/2006/relationships/image" Target="../media/image16.jpeg"/><Relationship Id="rId10" Type="http://schemas.microsoft.com/office/2007/relationships/hdphoto" Target="../media/hdphoto9.wdp"/><Relationship Id="rId19" Type="http://schemas.openxmlformats.org/officeDocument/2006/relationships/image" Target="../media/image18.jpeg"/><Relationship Id="rId4" Type="http://schemas.microsoft.com/office/2007/relationships/hdphoto" Target="../media/hdphoto6.wdp"/><Relationship Id="rId9" Type="http://schemas.openxmlformats.org/officeDocument/2006/relationships/image" Target="../media/image13.jpeg"/><Relationship Id="rId1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7F5A04E6-B68A-489E-91FE-26AFA4A0EA5C}"/>
              </a:ext>
            </a:extLst>
          </p:cNvPr>
          <p:cNvGrpSpPr/>
          <p:nvPr/>
        </p:nvGrpSpPr>
        <p:grpSpPr>
          <a:xfrm>
            <a:off x="2" y="2635903"/>
            <a:ext cx="12160248" cy="4204635"/>
            <a:chOff x="2" y="2635903"/>
            <a:chExt cx="10080625" cy="3614557"/>
          </a:xfrm>
        </p:grpSpPr>
        <p:pic>
          <p:nvPicPr>
            <p:cNvPr id="4" name="그림 3" descr="IMG_113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l="9049" t="16842" r="1141" b="29927"/>
            <a:stretch/>
          </p:blipFill>
          <p:spPr bwMode="auto">
            <a:xfrm>
              <a:off x="2" y="2635903"/>
              <a:ext cx="10080625" cy="36145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그림 2" descr="IMG_1139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 l="74462" t="29078" r="12313" b="50452"/>
            <a:stretch/>
          </p:blipFill>
          <p:spPr bwMode="auto">
            <a:xfrm>
              <a:off x="7439027" y="3475477"/>
              <a:ext cx="1495425" cy="140017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" name="도넛 4"/>
            <p:cNvSpPr/>
            <p:nvPr/>
          </p:nvSpPr>
          <p:spPr>
            <a:xfrm>
              <a:off x="7439025" y="3427850"/>
              <a:ext cx="1495426" cy="1495426"/>
            </a:xfrm>
            <a:prstGeom prst="donut">
              <a:avLst>
                <a:gd name="adj" fmla="val 6232"/>
              </a:avLst>
            </a:prstGeom>
            <a:solidFill>
              <a:schemeClr val="bg1">
                <a:lumMod val="8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도넛 13"/>
            <p:cNvSpPr/>
            <p:nvPr/>
          </p:nvSpPr>
          <p:spPr>
            <a:xfrm>
              <a:off x="7397834" y="3385387"/>
              <a:ext cx="1580355" cy="1580355"/>
            </a:xfrm>
            <a:prstGeom prst="donut">
              <a:avLst>
                <a:gd name="adj" fmla="val 569"/>
              </a:avLst>
            </a:prstGeom>
            <a:solidFill>
              <a:schemeClr val="bg1">
                <a:lumMod val="8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 flipV="1">
            <a:off x="2" y="2563004"/>
            <a:ext cx="12160248" cy="70740"/>
            <a:chOff x="-28575" y="3730072"/>
            <a:chExt cx="10280241" cy="70740"/>
          </a:xfrm>
        </p:grpSpPr>
        <p:sp>
          <p:nvSpPr>
            <p:cNvPr id="15" name="직사각형 14"/>
            <p:cNvSpPr/>
            <p:nvPr/>
          </p:nvSpPr>
          <p:spPr>
            <a:xfrm>
              <a:off x="-28575" y="3730072"/>
              <a:ext cx="10155454" cy="70740"/>
            </a:xfrm>
            <a:prstGeom prst="rect">
              <a:avLst/>
            </a:prstGeom>
            <a:solidFill>
              <a:srgbClr val="00CEB5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040312" y="3730072"/>
              <a:ext cx="5211354" cy="70740"/>
            </a:xfrm>
            <a:prstGeom prst="rect">
              <a:avLst/>
            </a:prstGeom>
            <a:solidFill>
              <a:schemeClr val="accent5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533617" y="794169"/>
            <a:ext cx="68758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최고의 파트너가 되겠습니다</a:t>
            </a:r>
            <a:endParaRPr lang="en-US" altLang="ko-KR" sz="10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r>
              <a:rPr lang="ko-KR" altLang="en-US" sz="1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장애인용 편의설비의 새로운 바람</a:t>
            </a:r>
            <a:r>
              <a:rPr lang="en-US" altLang="ko-KR" sz="1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!</a:t>
            </a:r>
            <a:endParaRPr lang="en-US" altLang="ko-KR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0070C0"/>
              </a:solidFill>
              <a:latin typeface="-윤고딕350" panose="02030504000101010101" pitchFamily="18" charset="-127"/>
              <a:ea typeface="-윤고딕350" panose="02030504000101010101" pitchFamily="18" charset="-127"/>
            </a:endParaRPr>
          </a:p>
          <a:p>
            <a:r>
              <a:rPr lang="ko-KR" altLang="en-US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0070C0"/>
                </a:solidFill>
                <a:latin typeface="-윤고딕350" panose="02030504000101010101" pitchFamily="18" charset="-127"/>
                <a:ea typeface="-윤고딕350" panose="02030504000101010101" pitchFamily="18" charset="-127"/>
              </a:rPr>
              <a:t>기술개발 지원사업</a:t>
            </a:r>
            <a:endParaRPr lang="en-US" altLang="ko-KR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0070C0"/>
              </a:solidFill>
              <a:latin typeface="-윤고딕350" panose="02030504000101010101" pitchFamily="18" charset="-127"/>
              <a:ea typeface="-윤고딕350" panose="02030504000101010101" pitchFamily="18" charset="-127"/>
            </a:endParaRPr>
          </a:p>
          <a:p>
            <a:r>
              <a:rPr lang="ko-KR" altLang="en-US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0070C0"/>
                </a:solidFill>
                <a:latin typeface="-윤고딕350" panose="02030504000101010101" pitchFamily="18" charset="-127"/>
                <a:ea typeface="-윤고딕350" panose="02030504000101010101" pitchFamily="18" charset="-127"/>
              </a:rPr>
              <a:t> </a:t>
            </a:r>
            <a:r>
              <a:rPr lang="en-US" altLang="ko-KR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ko-KR" altLang="en-US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모델명 </a:t>
            </a:r>
            <a:r>
              <a:rPr lang="en-US" altLang="ko-KR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: SWVS, </a:t>
            </a:r>
            <a:r>
              <a:rPr lang="ko-KR" altLang="en-US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계단겸용 </a:t>
            </a:r>
            <a:r>
              <a:rPr lang="ko-KR" altLang="en-US" sz="20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수직형</a:t>
            </a:r>
            <a:r>
              <a:rPr lang="ko-KR" altLang="en-US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휠체어리프트</a:t>
            </a:r>
            <a:r>
              <a:rPr lang="en-US" altLang="ko-KR" sz="20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  <a:endParaRPr lang="ko-KR" altLang="en-US" sz="20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endParaRPr lang="en-US" altLang="ko-KR" sz="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r>
              <a:rPr lang="ko-KR" altLang="en-US" sz="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endParaRPr lang="ko-KR" altLang="en-US" sz="700" dirty="0"/>
          </a:p>
        </p:txBody>
      </p:sp>
      <p:sp>
        <p:nvSpPr>
          <p:cNvPr id="21" name="직사각형 20"/>
          <p:cNvSpPr/>
          <p:nvPr/>
        </p:nvSpPr>
        <p:spPr>
          <a:xfrm>
            <a:off x="8239603" y="2305892"/>
            <a:ext cx="3870611" cy="184666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marL="521528" lvl="1" algn="r" defTabSz="1043056">
              <a:defRPr/>
            </a:pPr>
            <a:r>
              <a:rPr lang="en-US" altLang="ko-KR" sz="6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latin typeface="+mj-ea"/>
                <a:ea typeface="+mj-ea"/>
              </a:rPr>
              <a:t>The leading company in the world. </a:t>
            </a:r>
            <a:r>
              <a:rPr lang="en-US" altLang="ko-KR" sz="5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latin typeface="+mj-ea"/>
                <a:ea typeface="+mj-ea"/>
              </a:rPr>
              <a:t>Copyright ⓒ. 2016. SHINWOO FRONTIER. All Rights Reserved.</a:t>
            </a:r>
          </a:p>
        </p:txBody>
      </p:sp>
      <p:cxnSp>
        <p:nvCxnSpPr>
          <p:cNvPr id="23" name="직선 연결선 22"/>
          <p:cNvCxnSpPr>
            <a:cxnSpLocks/>
          </p:cNvCxnSpPr>
          <p:nvPr/>
        </p:nvCxnSpPr>
        <p:spPr>
          <a:xfrm>
            <a:off x="0" y="2290354"/>
            <a:ext cx="12160250" cy="1553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user\Downloads\noun_318049_cc.png"/>
          <p:cNvPicPr>
            <a:picLocks noChangeAspect="1" noChangeArrowheads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/>
        </p:blipFill>
        <p:spPr bwMode="auto">
          <a:xfrm>
            <a:off x="11188461" y="1752107"/>
            <a:ext cx="573131" cy="4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ownloads\noun_318051_cc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3"/>
          <a:stretch/>
        </p:blipFill>
        <p:spPr bwMode="auto">
          <a:xfrm>
            <a:off x="10668220" y="1804675"/>
            <a:ext cx="473875" cy="39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23" y="1820696"/>
            <a:ext cx="368793" cy="36879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1621">
            <a:off x="2851998" y="217562"/>
            <a:ext cx="926525" cy="951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39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1449389" y="971549"/>
            <a:ext cx="106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87637" y="873912"/>
            <a:ext cx="695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1.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제품 개발 및 승강기 안전인증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모델인증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부품인증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일정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0037" y="1267285"/>
            <a:ext cx="695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1.1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추진일정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069888"/>
              </p:ext>
            </p:extLst>
          </p:nvPr>
        </p:nvGraphicFramePr>
        <p:xfrm>
          <a:off x="2821828" y="1736724"/>
          <a:ext cx="6776768" cy="4267728"/>
        </p:xfrm>
        <a:graphic>
          <a:graphicData uri="http://schemas.openxmlformats.org/drawingml/2006/table">
            <a:tbl>
              <a:tblPr/>
              <a:tblGrid>
                <a:gridCol w="212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78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72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37096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 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추 진 일 정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2018. 10 - 2019. 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2019. 2 - 2019. 12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2020. 1 - 2020. 10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096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승강기 안전기준 검토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시험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및 인증신청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096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계단겸용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수직형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휠체어리프트 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대체안전기준 확정 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096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차 연구개발 기한 연장요청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2019 5 19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096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차 연구개발 기한 연장요청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2020 3 28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096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구동기 부품인증 관련 설계 및 제작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7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5810" marR="15810" marT="15810" marB="1581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25534" y="107902"/>
            <a:ext cx="77364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Ⅳ</a:t>
            </a: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. </a:t>
            </a:r>
            <a:r>
              <a:rPr lang="ko-KR" altLang="en-US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제품개발 및 승강기 안전인증 추진일정</a:t>
            </a:r>
            <a:endParaRPr lang="en-US" altLang="ko-KR" sz="31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654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1449389" y="971549"/>
            <a:ext cx="106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35195"/>
              </p:ext>
            </p:extLst>
          </p:nvPr>
        </p:nvGraphicFramePr>
        <p:xfrm>
          <a:off x="2401616" y="777238"/>
          <a:ext cx="7507878" cy="5452305"/>
        </p:xfrm>
        <a:graphic>
          <a:graphicData uri="http://schemas.openxmlformats.org/drawingml/2006/table">
            <a:tbl>
              <a:tblPr/>
              <a:tblGrid>
                <a:gridCol w="218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9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92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39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98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922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16539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 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추 진 일 정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단계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2018. 10 - 2019. 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2019. 2 - 2019. 12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2020. 1 - 2020. 10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승강기 모델인증 관련 설계 및 제작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구동부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</a:t>
                      </a:r>
                      <a:r>
                        <a:rPr lang="en-US" altLang="ko-KR" sz="900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bldc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설계 및 제작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접이식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김지날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설계 제작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과부하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편하중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감지장치 설계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구동기 부품인증 획득 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2020 8 21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계단겸용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수직형리트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모델인증 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획득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2020 9 23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특허출원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0112">
                <a:tc rowSpan="3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구동기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en-US" altLang="ko-KR" sz="900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bldc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부품인증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접이식램프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</a:t>
                      </a:r>
                      <a:endParaRPr lang="en-US" altLang="ko-KR" sz="900" kern="0" spc="0" dirty="0">
                        <a:solidFill>
                          <a:srgbClr val="000000"/>
                        </a:solidFill>
                        <a:effectLst/>
                        <a:ea typeface="휴먼명조"/>
                      </a:endParaRPr>
                    </a:p>
                    <a:p>
                      <a:pPr marL="6350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적용괸</a:t>
                      </a:r>
                      <a:r>
                        <a:rPr lang="en-US" altLang="ko-KR" sz="900" kern="0" spc="0" baseline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파생모델인증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0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595" marR="10595" marT="10595" marB="1059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73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830388" y="1502744"/>
            <a:ext cx="4775724" cy="211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932" indent="-230932" latinLnBrk="0">
              <a:lnSpc>
                <a:spcPct val="150000"/>
              </a:lnSpc>
              <a:defRPr/>
            </a:pP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•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평상시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계단으로 사용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FF5C4F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230932" indent="-230932" latinLnBrk="0">
              <a:lnSpc>
                <a:spcPct val="150000"/>
              </a:lnSpc>
              <a:defRPr/>
            </a:pP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•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교통약자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장애인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노약자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유아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용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latinLnBrk="0">
              <a:lnSpc>
                <a:spcPct val="150000"/>
              </a:lnSpc>
              <a:defRPr/>
            </a:pP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휠체어나 유모차 이용 시 리프트로 변환</a:t>
            </a:r>
          </a:p>
          <a:p>
            <a:pPr marL="230932" indent="-230932" latinLnBrk="0">
              <a:lnSpc>
                <a:spcPct val="150000"/>
              </a:lnSpc>
              <a:defRPr/>
            </a:pP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 승하강하여 이동하는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리프트로 사용</a:t>
            </a:r>
          </a:p>
          <a:p>
            <a:pPr marL="230932" indent="-230932" latinLnBrk="0">
              <a:lnSpc>
                <a:spcPct val="150000"/>
              </a:lnSpc>
              <a:defRPr/>
            </a:pP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25533" y="107902"/>
            <a:ext cx="4814138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Ⅴ</a:t>
            </a: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. </a:t>
            </a:r>
            <a:r>
              <a:rPr lang="ko-KR" altLang="en-US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제품 개요 및 시험기준</a:t>
            </a:r>
            <a:endParaRPr lang="en-US" altLang="ko-KR" sz="31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49389" y="971549"/>
            <a:ext cx="106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87637" y="1085851"/>
            <a:ext cx="3209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제품 개요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9D1156-9BA4-49D7-9653-AC9ABD6D0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2" y="709203"/>
            <a:ext cx="4482668" cy="597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계단겸용 리프트">
            <a:hlinkClick r:id="" action="ppaction://media"/>
            <a:extLst>
              <a:ext uri="{FF2B5EF4-FFF2-40B4-BE49-F238E27FC236}">
                <a16:creationId xmlns:a16="http://schemas.microsoft.com/office/drawing/2014/main" id="{E191EE74-2B2F-479C-9E2C-57813CA12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8041" y="3380793"/>
            <a:ext cx="4620428" cy="23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64860" y="688158"/>
            <a:ext cx="538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2) </a:t>
            </a:r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68253" y="688157"/>
            <a:ext cx="2335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제품 구성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43252" y="180043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14076856" descr="EMB00003d00bd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2" t="17375" r="8601" b="17476"/>
          <a:stretch>
            <a:fillRect/>
          </a:stretch>
        </p:blipFill>
        <p:spPr bwMode="auto">
          <a:xfrm>
            <a:off x="3328960" y="1119044"/>
            <a:ext cx="5097773" cy="32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806922"/>
              </p:ext>
            </p:extLst>
          </p:nvPr>
        </p:nvGraphicFramePr>
        <p:xfrm>
          <a:off x="3082329" y="4444680"/>
          <a:ext cx="5853684" cy="1659890"/>
        </p:xfrm>
        <a:graphic>
          <a:graphicData uri="http://schemas.openxmlformats.org/drawingml/2006/table">
            <a:tbl>
              <a:tblPr/>
              <a:tblGrid>
                <a:gridCol w="85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9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부품번호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 품 명 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부품번호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 품 명 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⑤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상부승강장 추락방지장치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②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계단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⑥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경사로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안전날개판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③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손잡이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핸드레일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⑦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사이드프레임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④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방호울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⑧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승강장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조작반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54364" y="3066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082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657921" y="3589903"/>
            <a:ext cx="186615" cy="4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73" tIns="46186" rIns="92373" bIns="46186" anchor="ctr">
            <a:spAutoFit/>
          </a:bodyPr>
          <a:lstStyle/>
          <a:p>
            <a:endParaRPr lang="ko-KR" altLang="en-US"/>
          </a:p>
        </p:txBody>
      </p:sp>
      <p:pic>
        <p:nvPicPr>
          <p:cNvPr id="22" name="_x376713384" descr="EMB000012cc1f95"/>
          <p:cNvPicPr>
            <a:picLocks noChangeArrowheads="1"/>
          </p:cNvPicPr>
          <p:nvPr/>
        </p:nvPicPr>
        <p:blipFill rotWithShape="1">
          <a:blip r:embed="rId2" cstate="print"/>
          <a:srcRect l="13584" t="2518" r="34834" b="24475"/>
          <a:stretch/>
        </p:blipFill>
        <p:spPr bwMode="auto">
          <a:xfrm>
            <a:off x="2119687" y="1290565"/>
            <a:ext cx="1976091" cy="1935426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3" name="_x376715464" descr="EMB000012cc1f96"/>
          <p:cNvPicPr>
            <a:picLocks noChangeArrowheads="1"/>
          </p:cNvPicPr>
          <p:nvPr/>
        </p:nvPicPr>
        <p:blipFill rotWithShape="1">
          <a:blip r:embed="rId3" cstate="print"/>
          <a:srcRect l="19380" t="10960" r="27089" b="13472"/>
          <a:stretch/>
        </p:blipFill>
        <p:spPr bwMode="auto">
          <a:xfrm>
            <a:off x="6800205" y="1260029"/>
            <a:ext cx="1994476" cy="196039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657921" y="3589903"/>
            <a:ext cx="186615" cy="4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73" tIns="46186" rIns="92373" bIns="46186" anchor="ctr">
            <a:spAutoFit/>
          </a:bodyPr>
          <a:lstStyle/>
          <a:p>
            <a:endParaRPr lang="ko-KR" altLang="en-US"/>
          </a:p>
        </p:txBody>
      </p:sp>
      <p:pic>
        <p:nvPicPr>
          <p:cNvPr id="25" name="_x376675104" descr="EMB000012cc1f99"/>
          <p:cNvPicPr>
            <a:picLocks noChangeArrowheads="1"/>
          </p:cNvPicPr>
          <p:nvPr/>
        </p:nvPicPr>
        <p:blipFill rotWithShape="1">
          <a:blip r:embed="rId4" cstate="print"/>
          <a:srcRect l="8112" t="2986" r="40626" b="22362"/>
          <a:stretch/>
        </p:blipFill>
        <p:spPr bwMode="auto">
          <a:xfrm>
            <a:off x="6817700" y="4029169"/>
            <a:ext cx="1959487" cy="1978325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6" name="_x376677424" descr="EMB000012cc1f9a"/>
          <p:cNvPicPr>
            <a:picLocks noChangeArrowheads="1"/>
          </p:cNvPicPr>
          <p:nvPr/>
        </p:nvPicPr>
        <p:blipFill rotWithShape="1">
          <a:blip r:embed="rId5" cstate="print"/>
          <a:srcRect l="6494" t="2732" r="41913" b="24091"/>
          <a:stretch/>
        </p:blipFill>
        <p:spPr bwMode="auto">
          <a:xfrm>
            <a:off x="2119686" y="4035021"/>
            <a:ext cx="1976091" cy="1944085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평행 사변형 4"/>
          <p:cNvSpPr/>
          <p:nvPr/>
        </p:nvSpPr>
        <p:spPr>
          <a:xfrm rot="10800000">
            <a:off x="3570613" y="2633902"/>
            <a:ext cx="1506826" cy="54675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>
            <a:spLocks noChangeArrowheads="1"/>
          </p:cNvSpPr>
          <p:nvPr/>
        </p:nvSpPr>
        <p:spPr bwMode="auto">
          <a:xfrm>
            <a:off x="3652115" y="2639569"/>
            <a:ext cx="15091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0"/>
            <a:r>
              <a:rPr lang="ko-KR" altLang="en-US" sz="1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계단상태 </a:t>
            </a:r>
            <a:endParaRPr lang="en-US" altLang="ko-KR" sz="14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atinLnBrk="0"/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-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일반인 이용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40" name="평행 사변형 39"/>
          <p:cNvSpPr/>
          <p:nvPr/>
        </p:nvSpPr>
        <p:spPr>
          <a:xfrm rot="10800000">
            <a:off x="8368403" y="2633902"/>
            <a:ext cx="1506826" cy="54675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8472546" y="2625068"/>
            <a:ext cx="15091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0"/>
            <a:r>
              <a:rPr lang="ko-KR" altLang="en-US" sz="1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리프트상태 </a:t>
            </a:r>
            <a:endParaRPr lang="en-US" altLang="ko-KR" sz="14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atinLnBrk="0"/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–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휠체어 탑승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41" name="평행 사변형 40"/>
          <p:cNvSpPr/>
          <p:nvPr/>
        </p:nvSpPr>
        <p:spPr>
          <a:xfrm rot="10800000">
            <a:off x="3570613" y="5401170"/>
            <a:ext cx="1506826" cy="54675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평행 사변형 41"/>
          <p:cNvSpPr/>
          <p:nvPr/>
        </p:nvSpPr>
        <p:spPr>
          <a:xfrm rot="10800000">
            <a:off x="8368401" y="5401167"/>
            <a:ext cx="1816180" cy="54675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3654682" y="5404191"/>
            <a:ext cx="15066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/>
            <a:r>
              <a:rPr lang="ko-KR" altLang="en-US" sz="1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리프트상태 </a:t>
            </a:r>
            <a:endParaRPr lang="en-US" altLang="ko-KR" sz="14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atinLnBrk="0"/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–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휠체어 하차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30" name="직사각형 29"/>
          <p:cNvSpPr>
            <a:spLocks noChangeArrowheads="1"/>
          </p:cNvSpPr>
          <p:nvPr/>
        </p:nvSpPr>
        <p:spPr bwMode="auto">
          <a:xfrm>
            <a:off x="8456314" y="5408601"/>
            <a:ext cx="1871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/>
            <a:r>
              <a:rPr lang="ko-KR" altLang="en-US" sz="1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리프트상태 </a:t>
            </a:r>
            <a:endParaRPr lang="en-US" altLang="ko-KR" sz="14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atinLnBrk="0"/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–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리프트 상승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/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하강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 rot="16200000">
            <a:off x="5403806" y="2081829"/>
            <a:ext cx="186398" cy="273919"/>
            <a:chOff x="332838" y="2441329"/>
            <a:chExt cx="305504" cy="448951"/>
          </a:xfrm>
          <a:solidFill>
            <a:srgbClr val="2E2E2E"/>
          </a:solidFill>
        </p:grpSpPr>
        <p:sp>
          <p:nvSpPr>
            <p:cNvPr id="45" name="L 도형 44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L 도형 45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7699351" y="3424198"/>
            <a:ext cx="186398" cy="273919"/>
            <a:chOff x="332838" y="2441329"/>
            <a:chExt cx="305504" cy="448951"/>
          </a:xfrm>
          <a:solidFill>
            <a:srgbClr val="2E2E2E"/>
          </a:solidFill>
        </p:grpSpPr>
        <p:sp>
          <p:nvSpPr>
            <p:cNvPr id="48" name="L 도형 47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L 도형 48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" name="그룹 49"/>
          <p:cNvGrpSpPr/>
          <p:nvPr/>
        </p:nvGrpSpPr>
        <p:grpSpPr>
          <a:xfrm rot="5400000">
            <a:off x="5464944" y="4917967"/>
            <a:ext cx="186398" cy="273919"/>
            <a:chOff x="332838" y="2441329"/>
            <a:chExt cx="305504" cy="448951"/>
          </a:xfrm>
          <a:solidFill>
            <a:srgbClr val="2E2E2E"/>
          </a:solidFill>
        </p:grpSpPr>
        <p:sp>
          <p:nvSpPr>
            <p:cNvPr id="51" name="L 도형 50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L 도형 51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3" name="그룹 52"/>
          <p:cNvGrpSpPr/>
          <p:nvPr/>
        </p:nvGrpSpPr>
        <p:grpSpPr>
          <a:xfrm rot="10800000">
            <a:off x="2996201" y="3548271"/>
            <a:ext cx="186398" cy="273919"/>
            <a:chOff x="332838" y="2441329"/>
            <a:chExt cx="305504" cy="448951"/>
          </a:xfrm>
          <a:solidFill>
            <a:srgbClr val="2E2E2E"/>
          </a:solidFill>
        </p:grpSpPr>
        <p:sp>
          <p:nvSpPr>
            <p:cNvPr id="54" name="L 도형 53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L 도형 54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716089" y="709204"/>
            <a:ext cx="2886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3)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사용 상태</a:t>
            </a:r>
          </a:p>
        </p:txBody>
      </p:sp>
    </p:spTree>
    <p:extLst>
      <p:ext uri="{BB962C8B-B14F-4D97-AF65-F5344CB8AC3E}">
        <p14:creationId xmlns:p14="http://schemas.microsoft.com/office/powerpoint/2010/main" val="240707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50159" y="709204"/>
            <a:ext cx="33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4)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인용표준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4277" y="1140091"/>
            <a:ext cx="88922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다음의</a:t>
            </a:r>
            <a:r>
              <a:rPr lang="ko-KR" altLang="en-US" sz="1800" dirty="0"/>
              <a:t>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인용표준은 이 표준의 적용을 위해 필수적이다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발행연도가 표기된 인용표준은 인용된 판만을 적용한다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발행연도가 표기되지 않은 인용표준은 최신판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모든 추록을 포함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을 적용한다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</a:t>
            </a:r>
          </a:p>
          <a:p>
            <a:pPr fontAlgn="base"/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승강기 안전기준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[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별표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6]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수직형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휠체어리프트의 구조</a:t>
            </a:r>
          </a:p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승강기대체안전기준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계단겸용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수직형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휠체어리프트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승강기시설 안전관리법</a:t>
            </a:r>
          </a:p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장애인∘노인∘임산부 등의 편의증진 보장에 관한 법률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KS D 3503,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일반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구조용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압연 강재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KS D 3512,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냉간 압연강판 및 강대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KS Q 1003,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랜덤 샘플링 방법</a:t>
            </a:r>
          </a:p>
          <a:p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9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50159" y="709204"/>
            <a:ext cx="33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5)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주요 제원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2296" y="1166396"/>
            <a:ext cx="89638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①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용 도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계단상태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-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일반인들이 계단으로 이용</a:t>
            </a:r>
          </a:p>
          <a:p>
            <a:pPr fontAlgn="base"/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       리프트상태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-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장애인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유모차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노약자 이용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②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바닥판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탑승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면적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(mm) 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폭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900 ×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길이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1,410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③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리프트 설치 면적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(mm) 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폭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1,600 ×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길이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1,700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이하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-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제어반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설치면적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(650 × 180)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설치 위치는 상부 승강장 측면을 기본으로 함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-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승강장 휠체어 탑승 대기 공간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(1,400 × 1,400)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제외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④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정격 하중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리프트상태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- 320 kg 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리프트 자체무게 제외 탑승 하중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⑤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구동방식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스크류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구동 방식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⑥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주 전 원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AC 220V, 60Hz,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단상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⑦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제어전원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DC 24V, PLC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제어</a:t>
            </a: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⑧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조작방식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누름 버튼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승강장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⑨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비상전원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DC 12V (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정전시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비상구출운전 전원장치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⑩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표면처리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백색 아연도금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분체도장</a:t>
            </a: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⑪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사용환경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옥내용</a:t>
            </a:r>
          </a:p>
          <a:p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798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50159" y="709204"/>
            <a:ext cx="33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6)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성능시험 항목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2296" y="1166397"/>
            <a:ext cx="896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인용규격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-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승강기 안전기준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[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별표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6]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수직형휠체어리프트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구조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               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승강기 대체안전기준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계단겸용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수직형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휠체어리프트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)</a:t>
            </a:r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88005"/>
              </p:ext>
            </p:extLst>
          </p:nvPr>
        </p:nvGraphicFramePr>
        <p:xfrm>
          <a:off x="2285650" y="1928847"/>
          <a:ext cx="7727807" cy="4173179"/>
        </p:xfrm>
        <a:graphic>
          <a:graphicData uri="http://schemas.openxmlformats.org/drawingml/2006/table">
            <a:tbl>
              <a:tblPr/>
              <a:tblGrid>
                <a:gridCol w="45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6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3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시험항목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성능기준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성능시험방법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인용규격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800" b="1" kern="0" spc="-4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승강기 검사기준</a:t>
                      </a:r>
                      <a:r>
                        <a:rPr lang="en-US" altLang="ko-KR" sz="800" b="1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4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정격속도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리프트상태 정격속도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3.0m/min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1.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라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정격하중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정격하중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250kg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1.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바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5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자기유지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브레이크 개방 상태에서 구동부 부하 적용시 변화 측정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스크류 자기유지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3.34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안전너트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안전너트의 안전율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3.25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6.8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구동너트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구동너트 안전율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7.7.2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5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하중부하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구동부에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200kg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의 하중을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분간 가한 후 이상없이 작동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.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12.3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5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내구성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리프트상태에서 정격하중을 싣고 상승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/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하강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1,000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회 왕복운행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제조사 기준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305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2296" y="727112"/>
            <a:ext cx="896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인용규격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-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승강기 안전기준 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[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별표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6]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수직형휠체어리프트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구조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               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승강기 대체안전기준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계단겸용 </a:t>
            </a: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수직형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휠체어리프트</a:t>
            </a:r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)</a:t>
            </a:r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06227"/>
              </p:ext>
            </p:extLst>
          </p:nvPr>
        </p:nvGraphicFramePr>
        <p:xfrm>
          <a:off x="2436763" y="1373441"/>
          <a:ext cx="7737906" cy="4736849"/>
        </p:xfrm>
        <a:graphic>
          <a:graphicData uri="http://schemas.openxmlformats.org/drawingml/2006/table">
            <a:tbl>
              <a:tblPr/>
              <a:tblGrid>
                <a:gridCol w="454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6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9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시험항목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성능기준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성능시험방법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인용규격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700" b="1" kern="0" spc="-4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승강기 검사기준</a:t>
                      </a:r>
                      <a:r>
                        <a:rPr lang="en-US" altLang="ko-KR" sz="700" b="1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구동부 동기제어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4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개의의 구동부 운행 감지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제조사 기준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인접한 외벽 강도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300N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부하시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10mm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이내 탄성변형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10.1.1.3.3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2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승강장 추락방지장치 강도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300N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부하 시 견딜 수 있는 구조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10.1.2.2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9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승강장 추락방지장치 잠금장치 강도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1000N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부하 시 견딜 수 있는 구조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3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10.1.2.10.4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2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12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추락방지봉 잠금장치 강도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1000N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부하 시 견딜 수 있는 구조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6.12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10.2.3.3.5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9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정격하중에서의 정지거리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-</a:t>
                      </a:r>
                      <a:r>
                        <a:rPr lang="ko-KR" altLang="en-US" sz="800" kern="0" spc="-4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안전접점 또는 안전회로 작동 시 </a:t>
                      </a:r>
                      <a:r>
                        <a:rPr lang="en-US" altLang="ko-KR" sz="800" kern="0" spc="-4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20mm </a:t>
                      </a:r>
                      <a:r>
                        <a:rPr lang="ko-KR" altLang="en-US" sz="800" kern="0" spc="-4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이내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9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-</a:t>
                      </a:r>
                      <a:r>
                        <a:rPr lang="ko-KR" altLang="en-US" sz="800" kern="0" spc="-9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운전지령 종료 또는 고장시 </a:t>
                      </a:r>
                      <a:r>
                        <a:rPr lang="en-US" altLang="ko-KR" sz="800" kern="0" spc="-9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50mm </a:t>
                      </a:r>
                      <a:r>
                        <a:rPr lang="ko-KR" altLang="en-US" sz="800" kern="0" spc="-9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이내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8.4.3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감지면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감지면 작동에 필요한 힘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100N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이하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.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10.2.4.2.1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2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계단 하중부하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계단에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300kg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의 하중을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분간 가했을 때 위치변화가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5mm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이하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.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12.1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2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계단틈새 물체감지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계단변형시 계단틈새의 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5mm 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이상 물체 감지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12.2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4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제어반 보호등급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IP4X</a:t>
                      </a: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이상의 보호등급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6.17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4.11.3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868" marR="54868" marT="15169" marB="1516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11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50159" y="709204"/>
            <a:ext cx="33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7)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시험성적서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7170" name="Picture 2" descr="C:\Users\urung\Desktop\기술개발 지원사업 최종보고서\시험성적서1\2019.01.17 KTC 시험성적서 - 계단겸용리프트_페이지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67" y="1211378"/>
            <a:ext cx="3522290" cy="49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rung\Desktop\기술개발 지원사업 최종보고서\시험성적서1\2019.01.17 KTC 시험성적서 - 계단겸용리프트_페이지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97" y="1211378"/>
            <a:ext cx="3522289" cy="49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2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8231203" y="1"/>
            <a:ext cx="4248473" cy="6840538"/>
            <a:chOff x="6663189" y="0"/>
            <a:chExt cx="3687140" cy="7555775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5" r="32331"/>
            <a:stretch/>
          </p:blipFill>
          <p:spPr>
            <a:xfrm>
              <a:off x="6943305" y="0"/>
              <a:ext cx="3135475" cy="6840538"/>
            </a:xfrm>
            <a:prstGeom prst="rect">
              <a:avLst/>
            </a:prstGeom>
          </p:spPr>
        </p:pic>
        <p:sp>
          <p:nvSpPr>
            <p:cNvPr id="8" name="순서도: 수동 입력 7"/>
            <p:cNvSpPr/>
            <p:nvPr/>
          </p:nvSpPr>
          <p:spPr>
            <a:xfrm>
              <a:off x="6943305" y="3906751"/>
              <a:ext cx="3135475" cy="3649024"/>
            </a:xfrm>
            <a:custGeom>
              <a:avLst/>
              <a:gdLst/>
              <a:ahLst/>
              <a:cxnLst/>
              <a:rect l="l" t="t" r="r" b="b"/>
              <a:pathLst>
                <a:path w="3123492" h="3649024">
                  <a:moveTo>
                    <a:pt x="3123492" y="0"/>
                  </a:moveTo>
                  <a:lnTo>
                    <a:pt x="3123492" y="3649024"/>
                  </a:lnTo>
                  <a:lnTo>
                    <a:pt x="0" y="3649024"/>
                  </a:lnTo>
                  <a:lnTo>
                    <a:pt x="0" y="1759827"/>
                  </a:lnTo>
                  <a:close/>
                </a:path>
              </a:pathLst>
            </a:custGeom>
            <a:solidFill>
              <a:schemeClr val="accent5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평행 사변형 9"/>
            <p:cNvSpPr/>
            <p:nvPr/>
          </p:nvSpPr>
          <p:spPr>
            <a:xfrm rot="19860000" flipV="1">
              <a:off x="6663189" y="4498604"/>
              <a:ext cx="3687140" cy="238163"/>
            </a:xfrm>
            <a:custGeom>
              <a:avLst/>
              <a:gdLst/>
              <a:ahLst/>
              <a:cxnLst/>
              <a:rect l="l" t="t" r="r" b="b"/>
              <a:pathLst>
                <a:path w="3687140" h="238163">
                  <a:moveTo>
                    <a:pt x="3687140" y="238161"/>
                  </a:moveTo>
                  <a:lnTo>
                    <a:pt x="3570981" y="0"/>
                  </a:lnTo>
                  <a:lnTo>
                    <a:pt x="0" y="1"/>
                  </a:lnTo>
                  <a:lnTo>
                    <a:pt x="116159" y="238163"/>
                  </a:lnTo>
                  <a:close/>
                </a:path>
              </a:pathLst>
            </a:custGeom>
            <a:solidFill>
              <a:schemeClr val="bg1">
                <a:lumMod val="6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88285" y="1367179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회사소개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79320" y="1810224"/>
            <a:ext cx="19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신제품 개발 배경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3133" y="360254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제품 설계도서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745432" y="1264741"/>
            <a:ext cx="479618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Ⅰ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37846" y="1652404"/>
            <a:ext cx="760144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Ⅱ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1397" y="2276623"/>
            <a:ext cx="307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연구개발 내용 및 목표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9320" y="2729159"/>
            <a:ext cx="435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제품개발 및 승강기 안전인증 추진일정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72432" y="3198064"/>
            <a:ext cx="27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제품개요 및 시험기준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722859" y="2138125"/>
            <a:ext cx="95090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1FC7B3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Ⅲ</a:t>
            </a:r>
            <a:r>
              <a:rPr lang="en-US" altLang="ko-KR" sz="20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1FC7B3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   </a:t>
            </a:r>
            <a:endParaRPr lang="ko-KR" altLang="en-US" sz="20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1FC7B3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719784" y="2612026"/>
            <a:ext cx="77938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1FC7B3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Ⅳ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722859" y="3065347"/>
            <a:ext cx="83869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1FC7B3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Ⅴ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 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20053245">
            <a:off x="8436042" y="4732128"/>
            <a:ext cx="4464496" cy="307003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674"/>
              </a:avLst>
            </a:prstTxWarp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  <a:alpha val="29000"/>
                  </a:schemeClr>
                </a:solidFill>
                <a:latin typeface="Impact" panose="020B0806030902050204" pitchFamily="34" charset="0"/>
                <a:ea typeface="HY헤드라인M" panose="02030600000101010101" pitchFamily="18" charset="-127"/>
              </a:rPr>
              <a:t>THE BEST ANSWER! SHINWOO FRONTIER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85000"/>
                  <a:alpha val="29000"/>
                </a:schemeClr>
              </a:solidFill>
              <a:latin typeface="Impact" panose="020B0806030902050204" pitchFamily="34" charset="0"/>
              <a:ea typeface="HY헤드라인M" panose="02030600000101010101" pitchFamily="18" charset="-127"/>
            </a:endParaRPr>
          </a:p>
        </p:txBody>
      </p:sp>
      <p:pic>
        <p:nvPicPr>
          <p:cNvPr id="1026" name="Picture 2" descr="C:\Users\user\Pictures\New%20Product%20Developme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7" b="28468"/>
          <a:stretch/>
        </p:blipFill>
        <p:spPr bwMode="auto">
          <a:xfrm>
            <a:off x="526232" y="1808633"/>
            <a:ext cx="1219201" cy="342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user\Pictures\New%20Product%20Developme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7" b="28468"/>
          <a:stretch/>
        </p:blipFill>
        <p:spPr bwMode="auto">
          <a:xfrm>
            <a:off x="517150" y="1361644"/>
            <a:ext cx="1219201" cy="342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직사각형 67"/>
          <p:cNvSpPr/>
          <p:nvPr/>
        </p:nvSpPr>
        <p:spPr>
          <a:xfrm>
            <a:off x="1692889" y="3464287"/>
            <a:ext cx="78739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Ⅵ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2" name="Picture 2" descr="C:\Users\user\Pictures\New%20Product%20Developme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7" b="28468"/>
          <a:stretch/>
        </p:blipFill>
        <p:spPr bwMode="auto">
          <a:xfrm>
            <a:off x="503658" y="4513831"/>
            <a:ext cx="1219201" cy="342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196"/>
          <a:stretch/>
        </p:blipFill>
        <p:spPr>
          <a:xfrm>
            <a:off x="522274" y="4972806"/>
            <a:ext cx="1223158" cy="342305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20778" y="2311822"/>
            <a:ext cx="1241130" cy="2125100"/>
            <a:chOff x="4535738" y="2401437"/>
            <a:chExt cx="1241130" cy="2125100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1" t="50888" r="27857" b="32185"/>
            <a:stretch/>
          </p:blipFill>
          <p:spPr>
            <a:xfrm>
              <a:off x="4541191" y="2401437"/>
              <a:ext cx="1224654" cy="340140"/>
            </a:xfrm>
            <a:prstGeom prst="rect">
              <a:avLst/>
            </a:prstGeom>
          </p:spPr>
        </p:pic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1" t="50888" r="27857" b="32185"/>
            <a:stretch/>
          </p:blipFill>
          <p:spPr>
            <a:xfrm>
              <a:off x="4552213" y="3294446"/>
              <a:ext cx="1213632" cy="340140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1" t="50888" r="27857" b="32185"/>
            <a:stretch/>
          </p:blipFill>
          <p:spPr>
            <a:xfrm>
              <a:off x="4535738" y="4186397"/>
              <a:ext cx="1213632" cy="34014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0" r="12477" b="3237"/>
            <a:stretch/>
          </p:blipFill>
          <p:spPr>
            <a:xfrm>
              <a:off x="4541191" y="2818799"/>
              <a:ext cx="1224654" cy="361562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33" b="51552"/>
            <a:stretch/>
          </p:blipFill>
          <p:spPr>
            <a:xfrm>
              <a:off x="4552213" y="3706758"/>
              <a:ext cx="1224655" cy="340140"/>
            </a:xfrm>
            <a:prstGeom prst="rect">
              <a:avLst/>
            </a:prstGeom>
          </p:spPr>
        </p:pic>
      </p:grpSp>
      <p:pic>
        <p:nvPicPr>
          <p:cNvPr id="1027" name="Picture 3" descr="C:\Users\user\Pictures\자료\사진 그림 자료\business-15498_1920jpg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46" b="13798"/>
          <a:stretch/>
        </p:blipFill>
        <p:spPr bwMode="auto">
          <a:xfrm>
            <a:off x="526231" y="5435550"/>
            <a:ext cx="1219201" cy="3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47225" y="31244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3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목차</a:t>
            </a:r>
            <a:endParaRPr lang="en-US" altLang="ko-KR" sz="3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710814" y="3912532"/>
            <a:ext cx="89639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Ⅶ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82619" y="404632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제품관련 산업재산권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674949" y="4351812"/>
            <a:ext cx="92204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Ⅷ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83865" y="4495194"/>
            <a:ext cx="40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승강기 안전인증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모델인증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부품인증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1692874" y="4810493"/>
            <a:ext cx="79060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Ⅸ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6964" y="4944352"/>
            <a:ext cx="40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연구개발 결과 착안점 및 기준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790743" y="5265606"/>
            <a:ext cx="60785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accent5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Ⅹ</a:t>
            </a:r>
            <a:r>
              <a:rPr lang="en-US" altLang="ko-KR" sz="3600" b="1" i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5C4F"/>
                </a:solidFill>
                <a:latin typeface="Times New Roman" panose="02020603050405020304" pitchFamily="18" charset="0"/>
                <a:ea typeface="-윤고딕310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3600" b="1" i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accent5"/>
              </a:solidFill>
              <a:latin typeface="Times New Roman" panose="02020603050405020304" pitchFamily="18" charset="0"/>
              <a:ea typeface="-윤고딕310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56971" y="5375400"/>
            <a:ext cx="40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활용계획 및 기대효과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817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8194" name="Picture 2" descr="C:\Users\urung\Desktop\기술개발 지원사업 최종보고서\시험성적서1\2019.01.17 KTC 시험성적서 - 계단겸용리프트_페이지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06" y="795909"/>
            <a:ext cx="3754165" cy="53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rung\Desktop\기술개발 지원사업 최종보고서\시험성적서1\2019.01.17 KTC 시험성적서 - 계단겸용리프트_페이지_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10" y="709204"/>
            <a:ext cx="3843056" cy="543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84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9218" name="Picture 2" descr="C:\Users\urung\Desktop\기술개발 지원사업 최종보고서\시험성적서1\2019.01.17 KTC 시험성적서 - 계단겸용리프트_페이지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38" y="735257"/>
            <a:ext cx="3822217" cy="54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rung\Desktop\기술개발 지원사업 최종보고서\시험성적서1\2019.01.17 KTC 시험성적서 - 계단겸용리프트_페이지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22" y="757608"/>
            <a:ext cx="3916668" cy="55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3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42" name="Picture 2" descr="C:\Users\urung\Desktop\기술개발 지원사업 최종보고서\시험성적서1\2019.01.17 KTC 시험성적서 - 계단겸용리프트_페이지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51" y="794079"/>
            <a:ext cx="3862950" cy="546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rung\Desktop\기술개발 지원사업 최종보고서\시험성적서1\2019.01.17 KTC 시험성적서 - 계단겸용리프트_페이지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52" y="709204"/>
            <a:ext cx="3922966" cy="55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2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1266" name="Picture 2" descr="C:\Users\urung\Desktop\기술개발 지원사업 최종보고서\시험성적서1\2019.01.17 KTC 시험성적서 - 계단겸용리프트_페이지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74" y="792200"/>
            <a:ext cx="3864278" cy="54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rung\Desktop\기술개발 지원사업 최종보고서\시험성적서2\2019.03.21 KTC 시험성적서 - 스텝 동적시험_페이지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78" y="791685"/>
            <a:ext cx="3806707" cy="53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75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4" y="2087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2290" name="Picture 2" descr="C:\Users\urung\Desktop\기술개발 지원사업 최종보고서\시험성적서3\2019.01.17 KTC 시험성적서 - 계단겸용리프트 구동부압축시험_페이지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54" y="709203"/>
            <a:ext cx="3872529" cy="547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9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59542" y="155712"/>
            <a:ext cx="866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Ⅵ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제품 설계자료</a:t>
            </a: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13319" name="Picture 7" descr="C:\Users\urung\Desktop\기술개발 지원사업 최종보고서\자료\pt용\기술개발 지원사업 최종보고서-1 pt자료용_페이지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3" y="715021"/>
            <a:ext cx="3921125" cy="55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urung\Desktop\기술개발 지원사업 최종보고서\자료\pt용\기술개발 지원사업 최종보고서-1 pt자료용_페이지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80" y="688158"/>
            <a:ext cx="3913746" cy="55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5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20482" name="Picture 2" descr="C:\Users\urung\Desktop\기술개발 지원사업 최종보고서\자료\pt용\기술개발 지원사업 최종보고서-1 pt자료용_페이지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72" y="688158"/>
            <a:ext cx="3940614" cy="55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rung\Desktop\기술개발 지원사업 최종보고서\자료\pt용\기술개발 지원사업 최종보고서-1 pt자료용_페이지_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60" y="709204"/>
            <a:ext cx="3921125" cy="55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2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26627" name="Picture 3" descr="C:\Users\urung\Desktop\기술개발 지원사업 최종보고서\자료\pt용\기술개발 지원사업 최종보고서-1 pt자료용_페이지_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40" y="688157"/>
            <a:ext cx="3930090" cy="555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rung\Desktop\기술개발 지원사업 최종보고서\자료\pt용\기술개발 지원사업 최종보고서-1 pt자료용_페이지_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42" y="709204"/>
            <a:ext cx="3883678" cy="54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72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27650" name="Picture 2" descr="C:\Users\urung\Desktop\기술개발 지원사업 최종보고서\자료\pt용\기술개발 지원사업 최종보고서-1 pt자료용_페이지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59" y="709203"/>
            <a:ext cx="3864292" cy="54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rung\Desktop\기술개발 지원사업 최종보고서\특허관련도면 자료\램프모터 조립품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67" y="837367"/>
            <a:ext cx="3898397" cy="27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rung\Desktop\기술개발 지원사업 최종보고서\자료\pt용\램프모터 조립도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95" y="3894241"/>
            <a:ext cx="3648918" cy="22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21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542" y="155712"/>
            <a:ext cx="866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Ⅶ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제품관련 산업재산권</a:t>
            </a: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0557" y="700372"/>
            <a:ext cx="866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1. 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㈜</a:t>
            </a:r>
            <a:r>
              <a:rPr lang="ko-KR" altLang="en-US" sz="20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신우프론티어와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타사</a:t>
            </a:r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</a:t>
            </a:r>
            <a:r>
              <a:rPr lang="en-US" altLang="ko-KR" sz="20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liftup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社</a:t>
            </a:r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)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의 특허 비교</a:t>
            </a:r>
            <a:endParaRPr lang="ko-KR" altLang="en-US" sz="20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2605" y="1029903"/>
            <a:ext cx="866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1.1 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감정서</a:t>
            </a:r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감정인</a:t>
            </a:r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:  </a:t>
            </a:r>
            <a:r>
              <a:rPr lang="ko-KR" altLang="en-US" sz="20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베세토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특허사무소 변리사 황원택</a:t>
            </a:r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)</a:t>
            </a:r>
            <a:endParaRPr lang="ko-KR" altLang="en-US" sz="20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5005" y="1412549"/>
            <a:ext cx="8661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이건 발명과 확인대상발명은 구체적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세부적인 발명의 목적이 다르고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발명의 목적을 달성하기 위한 구성인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구동부와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가이드부와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및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제어부로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이루어진 유기적 결합관계의 기술 구성이 현저하게 상이하며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그에 따른 작용 및 효과도 상이함을 알 수 있어 이건 발명은 확인대상발명과 비교하여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신규성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및 진보성이 인정된다 할 것이므로 감정의 주문과 같이 확인대상발명과는 별개의 발명임을 감정합니다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678" name="_x214087496" descr="EMB00003d00b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67" y="3296268"/>
            <a:ext cx="2689899" cy="29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680" name="_x214097816" descr="EMB00003d00be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40" y="3296268"/>
            <a:ext cx="2555288" cy="29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94623" y="2979528"/>
            <a:ext cx="22595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㈜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신우프론티어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발명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1584" y="2973103"/>
            <a:ext cx="1940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Liftup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社 발명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957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이등변 삼각형 3"/>
          <p:cNvSpPr/>
          <p:nvPr/>
        </p:nvSpPr>
        <p:spPr>
          <a:xfrm rot="13091225">
            <a:off x="8940527" y="-745540"/>
            <a:ext cx="1796526" cy="8109556"/>
          </a:xfrm>
          <a:prstGeom prst="triangle">
            <a:avLst/>
          </a:prstGeom>
          <a:solidFill>
            <a:srgbClr val="00CEB5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1250237">
            <a:off x="8586453" y="-239057"/>
            <a:ext cx="4888972" cy="6427391"/>
          </a:xfrm>
          <a:prstGeom prst="triangle">
            <a:avLst>
              <a:gd name="adj" fmla="val 49945"/>
            </a:avLst>
          </a:pr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>
            <a:cxnSpLocks/>
          </p:cNvCxnSpPr>
          <p:nvPr/>
        </p:nvCxnSpPr>
        <p:spPr>
          <a:xfrm flipH="1">
            <a:off x="6625968" y="0"/>
            <a:ext cx="3131643" cy="6847682"/>
          </a:xfrm>
          <a:prstGeom prst="line">
            <a:avLst/>
          </a:prstGeom>
          <a:ln w="3175">
            <a:solidFill>
              <a:srgbClr val="2E2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75471" y="1431024"/>
            <a:ext cx="3399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회 사 </a:t>
            </a:r>
            <a:r>
              <a:rPr lang="ko-KR" altLang="en-US" sz="1100" b="1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명 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   </a:t>
            </a:r>
            <a:r>
              <a:rPr lang="ko-KR" altLang="en-US" sz="15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-윤고딕320" panose="02030504000101010101" pitchFamily="18" charset="-127"/>
                <a:ea typeface="-윤고딕320" panose="02030504000101010101" pitchFamily="18" charset="-127"/>
              </a:rPr>
              <a:t>㈜</a:t>
            </a:r>
            <a:r>
              <a:rPr lang="ko-KR" altLang="en-US" sz="15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-윤고딕320" panose="02030504000101010101" pitchFamily="18" charset="-127"/>
                <a:ea typeface="-윤고딕320" panose="02030504000101010101" pitchFamily="18" charset="-127"/>
              </a:rPr>
              <a:t>신우프론티어</a:t>
            </a:r>
            <a:endParaRPr lang="ko-KR" altLang="en-US" sz="1500" dirty="0">
              <a:ln>
                <a:solidFill>
                  <a:srgbClr val="E4491C">
                    <a:alpha val="0"/>
                  </a:srgbClr>
                </a:solidFill>
              </a:ln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1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54772" y="1788213"/>
            <a:ext cx="1827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대표이사</a:t>
            </a: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 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정 진  우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100" spc="3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34F5A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4773" y="2145402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설립연도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54773" y="2502592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소 재 지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54773" y="2868747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취급품목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4773" y="3778021"/>
            <a:ext cx="1015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표                   창</a:t>
            </a:r>
            <a:endParaRPr lang="en-US" altLang="ko-KR" sz="11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34F5A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54773" y="5299508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주 요 납 품 실 적</a:t>
            </a:r>
            <a:endParaRPr lang="en-US" altLang="ko-KR" sz="11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34F5A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54772" y="329728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  발  사  업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34365" y="4612431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spc="-3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34F5A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인                                                     증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578336" y="2161593"/>
            <a:ext cx="1245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1991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년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4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월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19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일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578336" y="2516075"/>
            <a:ext cx="44454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경기도 수원시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고색동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산업로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156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번길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171-34 (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수원 첨단 산업단지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78337" y="2874204"/>
            <a:ext cx="3241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장애인용 휠체어리프트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경사형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수직형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이동형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), </a:t>
            </a:r>
          </a:p>
          <a:p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장애인용 엘리베이터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장애인용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승객용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1389495" y="1428960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4" name="직사각형 93"/>
          <p:cNvSpPr/>
          <p:nvPr/>
        </p:nvSpPr>
        <p:spPr>
          <a:xfrm>
            <a:off x="1389495" y="1787618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5" name="직사각형 94"/>
          <p:cNvSpPr/>
          <p:nvPr/>
        </p:nvSpPr>
        <p:spPr>
          <a:xfrm>
            <a:off x="1389495" y="2146275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6" name="직사각형 95"/>
          <p:cNvSpPr/>
          <p:nvPr/>
        </p:nvSpPr>
        <p:spPr>
          <a:xfrm>
            <a:off x="1389495" y="2504933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7" name="직사각형 96"/>
          <p:cNvSpPr/>
          <p:nvPr/>
        </p:nvSpPr>
        <p:spPr>
          <a:xfrm>
            <a:off x="1389495" y="2863590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8" name="직사각형 97"/>
          <p:cNvSpPr/>
          <p:nvPr/>
        </p:nvSpPr>
        <p:spPr>
          <a:xfrm>
            <a:off x="1389495" y="3302364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99" name="직사각형 98"/>
          <p:cNvSpPr/>
          <p:nvPr/>
        </p:nvSpPr>
        <p:spPr>
          <a:xfrm>
            <a:off x="1565636" y="3307519"/>
            <a:ext cx="6596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2001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년 중소기업 기술혁신개발사업 우수성공사례 선정 </a:t>
            </a:r>
            <a:r>
              <a:rPr lang="en-US" altLang="ko-KR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이동형 휠체어리프트</a:t>
            </a:r>
            <a:r>
              <a:rPr lang="en-US" altLang="ko-KR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2006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년 중소기업 기술혁신개발사업 우수성공사례 선정 </a:t>
            </a:r>
            <a:r>
              <a:rPr lang="en-US" altLang="ko-KR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8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전동식</a:t>
            </a:r>
            <a:r>
              <a:rPr lang="ko-KR" altLang="en-US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8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스토퍼를</a:t>
            </a:r>
            <a:r>
              <a:rPr lang="ko-KR" altLang="en-US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내장한 휠체어리프트</a:t>
            </a:r>
            <a:r>
              <a:rPr lang="en-US" altLang="ko-KR" sz="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E4491C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1389495" y="3775479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578336" y="3797833"/>
            <a:ext cx="2653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서울시장표창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(1997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년도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대구지하철공사 사장 표창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(1997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년도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전국지체장애인협회 감사패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(2002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년도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한국철도공사 사장표창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(2009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년도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8337" y="5315877"/>
            <a:ext cx="3929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서울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부산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대구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인천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대전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광주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지하철 휠체어 리프트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한국 철도공사 경부선 주요 역사 휠체어리프트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서울 도시철도공사 지하철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5~8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호선 장애인용 엘리베이터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중국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광저우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지하철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북경지하철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성도지하철 휠체어리프트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러시아 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APEC CENTER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수직형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리프트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홍콩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싱가폴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두바이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등 해외 주요 공공건물 휠체어리프트</a:t>
            </a:r>
            <a:endParaRPr lang="en-US" altLang="ko-KR" sz="11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78336" y="4625780"/>
            <a:ext cx="51074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DNV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국제안전규격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휠체어리프트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),   KC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전기용품안전인증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전기식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엘리베이터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중소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기업청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성능인증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경사형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휠체어 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계단겸용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수직형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Q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마크 인증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경사형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휠체어리프트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계단겸용 </a:t>
            </a:r>
            <a:r>
              <a:rPr lang="ko-KR" altLang="en-US" sz="11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수직형</a:t>
            </a:r>
            <a:r>
              <a:rPr lang="ko-KR" altLang="en-US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리프트</a:t>
            </a:r>
            <a:r>
              <a:rPr lang="en-US" altLang="ko-KR" sz="11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1389495" y="4609889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105" name="직사각형 104"/>
          <p:cNvSpPr/>
          <p:nvPr/>
        </p:nvSpPr>
        <p:spPr>
          <a:xfrm>
            <a:off x="1389495" y="5290543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ㅣ</a:t>
            </a:r>
            <a:endParaRPr lang="ko-KR" alt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591608" y="192125"/>
            <a:ext cx="2416046" cy="1151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Ⅰ. </a:t>
            </a:r>
            <a:r>
              <a:rPr lang="ko-KR" altLang="en-US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회사소개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altLang="ko-KR" sz="3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7CCB3ED-9EBA-45B2-B9F3-9A5C972C9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18" y="1843620"/>
            <a:ext cx="3290203" cy="43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4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0557" y="700372"/>
            <a:ext cx="866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2. </a:t>
            </a:r>
            <a:r>
              <a:rPr lang="ko-KR" altLang="en-US" sz="20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개발 제품 관련 산업재산권</a:t>
            </a:r>
            <a:endParaRPr lang="ko-KR" altLang="en-US" sz="20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8656" y="1118701"/>
            <a:ext cx="8661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2.1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계단 겸용 휠체어리프트의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 및 이를 이용한 작동방법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4369" y="1448942"/>
            <a:ext cx="866103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발명의 명칭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 및 이를 이용한 작동방법</a:t>
            </a:r>
          </a:p>
          <a:p>
            <a:pPr fontAlgn="base" latinLnBrk="0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특허청구범위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외부 전원에 의해 길이가 각각 신축되어 탑승체인 노약자나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장애우가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탑승한 휠체어 또는 유모차를 승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/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하강시킬 수 있는 다수의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다수의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상기 구동부의 승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/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하강이 안전하고 원활하게 이루어질 수 있도록 지지하는 다수의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가이드부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구동부의 구동에 의해 평상시에는 일반인들이 이용할 수 있는 계단 형태에서 상면이 평탄한 플랫폼 형태로 변화하여 상부에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탑승하면 승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/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하강되어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안전하게 이동시킨 후 다시 계단 형태로 원상 복귀되는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스위치 조작에 의해 구동시켜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계단에서 플랫폼 형태로 변환시킬 수 있도록 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를 포함하되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제어부는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계단 형태로 설치되어 작동대기하고 있는 준비 단계에서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각각 걸리는 초기 하중을 표시하고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하부 승강장에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도착하여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조작하면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걸리는 합계 하중을 표시하며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합계 하중이 설정 값 이상일 경우 승객 탑승 확인하고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전체가 수평 상태를 유지하며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개의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설정값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이상으로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발생되면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부저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알람을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발생하는 동시에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신호를 인가하여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정지시키는 것을 특징으로 하는 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</p:txBody>
      </p:sp>
    </p:spTree>
    <p:extLst>
      <p:ext uri="{BB962C8B-B14F-4D97-AF65-F5344CB8AC3E}">
        <p14:creationId xmlns:p14="http://schemas.microsoft.com/office/powerpoint/2010/main" val="3024745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02605" y="812447"/>
            <a:ext cx="866103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항에 있어서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전체가 수평 상태를 유지하며 수직으로 상승하여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일정 높이까지 이동시키는 중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개의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설정값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이상으로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발생되면 운행 속도를 감속시키는 동시에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부저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알람이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발생하는 것을 특징으로 하는 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항에 있어서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제어부는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스피커 또는 디스플레이 장치를 통해 시각 또는 청각 신호로 안내하거나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발생하면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탑승하기 전에 설치된 승강장문의 잠금 또는 해제를 제어하는 것을 특징으로 하는 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일반인이 이용할 수 있도록 계단 형태로 설치되어 작동대기하고 있는 준비 단계에서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각각 걸리는 초기 하중 표시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하부 승강장에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도착하여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조작하면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걸리는 합계 하중이 표시되는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통해 전체하중이 설정 값 이상일 경우 승객 탑승을 확인하는 승객탑승 여부 감지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전체가 수평 상태를 유지하며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개의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설정값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이상으로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발생되면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부저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알람을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발생하는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편부하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감지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를 포함하는 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감지시스템을 이용한 작동 방법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</p:txBody>
      </p:sp>
    </p:spTree>
    <p:extLst>
      <p:ext uri="{BB962C8B-B14F-4D97-AF65-F5344CB8AC3E}">
        <p14:creationId xmlns:p14="http://schemas.microsoft.com/office/powerpoint/2010/main" val="3334227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02605" y="812448"/>
            <a:ext cx="86610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5】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항에 있어서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전체가 수평 상태를 유지하며 수직으로 상승하여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탑승체를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일정 높이까지 이동시키는 중 상기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및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4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개의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로드셀에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설정값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이상으로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발생되면 카 운행정지 및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부저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알람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발생하는 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편부하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감지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가변승강부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전체가 수평 상태를 유지하며 수직으로 하강하는 단계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;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더 포함하는 계단 겸용 휠체어리프트의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편하중에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의한 과부하 감지시스템을 이용한 작동 방법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</p:txBody>
      </p:sp>
    </p:spTree>
    <p:extLst>
      <p:ext uri="{BB962C8B-B14F-4D97-AF65-F5344CB8AC3E}">
        <p14:creationId xmlns:p14="http://schemas.microsoft.com/office/powerpoint/2010/main" val="72154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4017" y="1084029"/>
            <a:ext cx="86610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발명의 명칭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휠체어 리프트용 추락방지장치</a:t>
            </a: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특허청구범위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주행식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휠체어 리프트 또는 계단 겸용 휠체어 리프트에 적용되며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리프트를 구동하는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전원을 공급하거나 차단하는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의해 이동하거나 승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하강하며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상부에 휠체어가 탑승할 수 있도록 일정 면적으로 제공되는 플레이트 또는 다수의 계단이 평탄하게 변형되어 형성되는 플랫폼과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플랫폼의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일측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또는 양측에 각각 설치되어 휠체어의 추락을 방지하는 휠체어 리프트용 추락방지장치에 있어서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플랫폼의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일측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또는 양측의 전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후방에 각각 일체로 나사 체결되는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고정브라켓과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고정브라켓의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내측에 각각 나사 체결될 수 있도록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한쌍으로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각각의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내측면에는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일정 길이의 고정봉을 각각 돌출되게 형성하되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어느 하나의 고정봉 중앙에는 소정 깊이의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축공이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형성된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고정부와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형성된 고정봉이 중앙으로 각각 긴밀하게 삽입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결합되는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베어링과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한쌍의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중 어느 하나의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형성된 고정봉의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단부가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관통하여 삽입되며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외주연에는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다수의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체결공이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각각 형성된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고정링과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고정링과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일체로 나사 체결되며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고정링을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관통한 고정부의 고정봉에 형성된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축공에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긴밀하게 삽입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결합되는 회전축을 상기 제어부의 제어에 따라 정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/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역으로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회전시키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구동모터와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양 방향 중 어느 한 방향으로는 상기 구동모터와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고정링과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베어링 및 고정부의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고정축이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내삽되며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다른 한 방향으로는 상기 베어링 및 고정부의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고정축이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내삽되고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고정링이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삽입되는 위치의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외주연에는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다수의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체결공을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관통되게 형성한 일정 길이 및 직경을 갖는 파이프 형태의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회전봉과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회전봉의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외주연에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길이 방향으로 일체가 되게 용접 고정되는 일정 두께 및 면적을 갖는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방지판을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포함하여서 된 것을 특징으로 하는 휠체어 리프트용 추락방지장치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en-US" altLang="ko-KR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8656" y="742171"/>
            <a:ext cx="8661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2. 2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휠체어 리프트용 추락방지장치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852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4017" y="734394"/>
            <a:ext cx="86610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또한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플랫폼의 상부면 전방 또는 후방에 감지센서를 설치하여 상기 구동모터의 동력에 의해 회전하는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회전봉과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방지판의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수직 상태를 감지하여 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제어부에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신호를 전달할 수 있도록 한 것을 특징으로 하는 휠체어 리프트용 추락방지장치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.</a:t>
            </a:r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【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청구항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3】</a:t>
            </a:r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pPr fontAlgn="base"/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또한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상기 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방지판의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상부면은 격자 형태로 돌출부를 형성하여 휠체어의 승</a:t>
            </a:r>
            <a:r>
              <a:rPr lang="en-US" altLang="ko-KR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</a:t>
            </a:r>
            <a:r>
              <a:rPr lang="ko-KR" altLang="en-US" sz="13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하차시에</a:t>
            </a:r>
            <a:r>
              <a:rPr lang="ko-KR" altLang="en-US" sz="13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미끄러짐을 방지할 수 있도록 한 것을 특징으로 하는 휠체어 리프트용 추락방지장치</a:t>
            </a:r>
            <a:r>
              <a:rPr lang="en-US" altLang="ko-KR" sz="1400" dirty="0"/>
              <a:t>.</a:t>
            </a:r>
            <a:endParaRPr lang="ko-KR" altLang="en-US" sz="1400" dirty="0"/>
          </a:p>
          <a:p>
            <a:pPr fontAlgn="base"/>
            <a:endParaRPr lang="ko-KR" altLang="en-US" sz="13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</p:txBody>
      </p:sp>
    </p:spTree>
    <p:extLst>
      <p:ext uri="{BB962C8B-B14F-4D97-AF65-F5344CB8AC3E}">
        <p14:creationId xmlns:p14="http://schemas.microsoft.com/office/powerpoint/2010/main" val="51315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2597" y="788185"/>
            <a:ext cx="8661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구동기 부품인증서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(2020. 08. 21)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259542" y="155712"/>
            <a:ext cx="866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Ⅷ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승강기 안전인증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모델인증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부품인증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24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9697" name="_x214095656" descr="EMB00003d00be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06" y="1100482"/>
            <a:ext cx="3587359" cy="50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9699" name="_x214097336" descr="EMB00003d00be4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4" y="1067282"/>
            <a:ext cx="3672839" cy="51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44892" y="784287"/>
            <a:ext cx="3975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승강기 모델인증서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(2020. 09. 23)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5462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0159" y="788184"/>
            <a:ext cx="8661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1.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예상되는 연구개발 성과 유형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259542" y="155712"/>
            <a:ext cx="866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Ⅸ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연구개발 결과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착안점 및 기준</a:t>
            </a: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65675"/>
              </p:ext>
            </p:extLst>
          </p:nvPr>
        </p:nvGraphicFramePr>
        <p:xfrm>
          <a:off x="1838425" y="1211377"/>
          <a:ext cx="6174359" cy="803910"/>
        </p:xfrm>
        <a:graphic>
          <a:graphicData uri="http://schemas.openxmlformats.org/drawingml/2006/table">
            <a:tbl>
              <a:tblPr/>
              <a:tblGrid>
                <a:gridCol w="794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8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4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3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83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2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65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구분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논문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특허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시제품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연구시설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ㆍ장비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표준화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소프트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웨어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부품설계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3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70">
                          <a:solidFill>
                            <a:srgbClr val="000000"/>
                          </a:solidFill>
                          <a:effectLst/>
                          <a:ea typeface="돋움"/>
                        </a:rPr>
                        <a:t>예상성과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-7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(</a:t>
                      </a:r>
                      <a:r>
                        <a:rPr lang="en-US" sz="900" kern="0" spc="-7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N/Y)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Y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dirty="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Y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Y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dirty="0">
                          <a:solidFill>
                            <a:srgbClr val="000000"/>
                          </a:solidFill>
                          <a:effectLst/>
                          <a:latin typeface="돋움"/>
                        </a:rPr>
                        <a:t>Y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2605" y="2258394"/>
            <a:ext cx="866103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1)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특허 출원 가능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①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접이식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감지날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②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과부하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편부하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감지 장치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2)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부품설계 표준화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①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스크류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너트 방식의 추락방지장치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3)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수직형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휠체어 리프트의 승강기 안전인증 및 승강기 부품 안전인증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시험 및 기술서류의 표준화</a:t>
            </a:r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endParaRPr lang="en-US" altLang="ko-KR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326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33482"/>
              </p:ext>
            </p:extLst>
          </p:nvPr>
        </p:nvGraphicFramePr>
        <p:xfrm>
          <a:off x="1802559" y="1303997"/>
          <a:ext cx="5781442" cy="4537449"/>
        </p:xfrm>
        <a:graphic>
          <a:graphicData uri="http://schemas.openxmlformats.org/drawingml/2006/table">
            <a:tbl>
              <a:tblPr/>
              <a:tblGrid>
                <a:gridCol w="148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91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연구개발 내용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연구개발 결과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비고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대체검사기준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(2020. 04. 04)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구동기 부품인증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(2020. 08 21)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승강기 모델인증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(2020. 09. 23)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695">
                <a:tc row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구동부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(bldc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모터적용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수평유지 및 보상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구동부 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곳의 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10mm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이내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6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슬라이딩 레일 및 패드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규격화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진동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1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소음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: 60</a:t>
                      </a: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db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65db~ 66db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감속기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샤프트와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스크류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연결점에서 소음차단 한계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도면 참조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과부하감지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편하중감지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): </a:t>
                      </a: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로드셀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곳 적용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접이식 램프 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완료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801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타사 특허 출원 감정 및 비교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당사 신규성 진보성 인정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liftup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社 와 비교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특허 출원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과부하감지장치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접이식램프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진행중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91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구동기 부품인증 신청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(bldc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모터 적용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 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진행중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4695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승강기 모델인증 신청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접이식 램프 등 적용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진행중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70" marR="56970" marT="15751" marB="15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2559" y="940584"/>
            <a:ext cx="8661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2.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연구개발 결과</a:t>
            </a:r>
            <a:endParaRPr lang="ko-KR" altLang="en-US" sz="15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13" name="램프모터 포함 동영상 2020-10-27 19.23(편집본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4731" y="1303997"/>
            <a:ext cx="3388338" cy="19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3264" y="725428"/>
            <a:ext cx="8661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소음을 줄이기 위하여 방진패드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충진재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밀폐식구조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저속 등으로 실험하였으나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감속기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샤프트와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5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스크류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연결점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동력전달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부분에  소음</a:t>
            </a:r>
            <a:r>
              <a:rPr lang="en-US" altLang="ko-KR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/</a:t>
            </a:r>
            <a:r>
              <a:rPr lang="ko-KR" altLang="en-US" sz="15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진동을 줄이기에는 구조적 한계가 있음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92214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3797" name="Picture 5" descr="C:\Users\urung\Desktop\기술개발 지원사업 최종보고서\자료\pt용\구동부 bldc조립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72" y="1279426"/>
            <a:ext cx="6976106" cy="49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11"/>
          <p:cNvSpPr/>
          <p:nvPr/>
        </p:nvSpPr>
        <p:spPr>
          <a:xfrm>
            <a:off x="5387697" y="3290054"/>
            <a:ext cx="412376" cy="363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845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3264" y="725428"/>
            <a:ext cx="8661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3. 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착안점 및 기준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1) 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승강기 안전기준에 의한 시험 및 안전인증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① </a:t>
            </a:r>
            <a:r>
              <a:rPr lang="ko-KR" altLang="en-US" sz="18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구동부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(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압축 인장시험 등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)</a:t>
            </a:r>
          </a:p>
          <a:p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   ② 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과부하</a:t>
            </a:r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, </a:t>
            </a:r>
            <a:r>
              <a:rPr lang="ko-KR" altLang="en-US" sz="18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편부하</a:t>
            </a:r>
            <a:r>
              <a:rPr lang="ko-KR" altLang="en-US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감지장치</a:t>
            </a:r>
            <a:endParaRPr lang="en-US" altLang="ko-KR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바탕"/>
              <a:ea typeface="바탕"/>
            </a:endParaRPr>
          </a:p>
          <a:p>
            <a:r>
              <a:rPr lang="en-US" altLang="ko-KR" sz="1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      ③ </a:t>
            </a:r>
            <a:r>
              <a:rPr lang="ko-KR" altLang="en-US" sz="18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접이식램프</a:t>
            </a:r>
            <a:endParaRPr lang="ko-KR" altLang="en-US" sz="1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92214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46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039566" y="1347735"/>
            <a:ext cx="10203977" cy="4630785"/>
          </a:xfrm>
          <a:prstGeom prst="rect">
            <a:avLst/>
          </a:prstGeom>
          <a:solidFill>
            <a:srgbClr val="2E2E2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735139" y="809626"/>
            <a:ext cx="8677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1)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장애인 이동권 확보의 현실</a:t>
            </a:r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승강 설비 부문</a:t>
            </a:r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040498" y="4056505"/>
            <a:ext cx="1411447" cy="1398391"/>
          </a:xfrm>
          <a:prstGeom prst="ellipse">
            <a:avLst/>
          </a:prstGeom>
          <a:solidFill>
            <a:srgbClr val="00CEB5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도넛 20"/>
          <p:cNvSpPr/>
          <p:nvPr/>
        </p:nvSpPr>
        <p:spPr>
          <a:xfrm rot="5400000">
            <a:off x="1899607" y="3910236"/>
            <a:ext cx="1702007" cy="1702007"/>
          </a:xfrm>
          <a:custGeom>
            <a:avLst/>
            <a:gdLst/>
            <a:ahLst/>
            <a:cxnLst/>
            <a:rect l="l" t="t" r="r" b="b"/>
            <a:pathLst>
              <a:path w="1872208" h="1872208">
                <a:moveTo>
                  <a:pt x="936104" y="0"/>
                </a:moveTo>
                <a:cubicBezTo>
                  <a:pt x="1453100" y="0"/>
                  <a:pt x="1872208" y="419108"/>
                  <a:pt x="1872208" y="936104"/>
                </a:cubicBezTo>
                <a:cubicBezTo>
                  <a:pt x="1872208" y="985431"/>
                  <a:pt x="1868393" y="1033867"/>
                  <a:pt x="1859876" y="1080952"/>
                </a:cubicBezTo>
                <a:lnTo>
                  <a:pt x="1814228" y="1080952"/>
                </a:lnTo>
                <a:cubicBezTo>
                  <a:pt x="1823015" y="1033930"/>
                  <a:pt x="1827032" y="985486"/>
                  <a:pt x="1827032" y="936104"/>
                </a:cubicBezTo>
                <a:cubicBezTo>
                  <a:pt x="1827032" y="444058"/>
                  <a:pt x="1428150" y="45176"/>
                  <a:pt x="936104" y="45176"/>
                </a:cubicBezTo>
                <a:cubicBezTo>
                  <a:pt x="444058" y="45176"/>
                  <a:pt x="45176" y="444058"/>
                  <a:pt x="45176" y="936104"/>
                </a:cubicBezTo>
                <a:cubicBezTo>
                  <a:pt x="45176" y="1428150"/>
                  <a:pt x="444058" y="1827032"/>
                  <a:pt x="936104" y="1827032"/>
                </a:cubicBezTo>
                <a:lnTo>
                  <a:pt x="936104" y="1872208"/>
                </a:ln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00CEB5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user\Downloads\noun_318049_cc.png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/>
        </p:blipFill>
        <p:spPr bwMode="auto">
          <a:xfrm>
            <a:off x="2153042" y="4222869"/>
            <a:ext cx="1203675" cy="9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타원 22"/>
          <p:cNvSpPr/>
          <p:nvPr/>
        </p:nvSpPr>
        <p:spPr>
          <a:xfrm>
            <a:off x="5337015" y="4056505"/>
            <a:ext cx="1411447" cy="1398391"/>
          </a:xfrm>
          <a:prstGeom prst="ellipse">
            <a:avLst/>
          </a:pr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도넛 23"/>
          <p:cNvSpPr/>
          <p:nvPr/>
        </p:nvSpPr>
        <p:spPr>
          <a:xfrm rot="5400000">
            <a:off x="5187465" y="3910236"/>
            <a:ext cx="1702007" cy="1702007"/>
          </a:xfrm>
          <a:custGeom>
            <a:avLst/>
            <a:gdLst/>
            <a:ahLst/>
            <a:cxnLst/>
            <a:rect l="l" t="t" r="r" b="b"/>
            <a:pathLst>
              <a:path w="1872208" h="1872208">
                <a:moveTo>
                  <a:pt x="936104" y="0"/>
                </a:moveTo>
                <a:cubicBezTo>
                  <a:pt x="1453100" y="0"/>
                  <a:pt x="1872208" y="419108"/>
                  <a:pt x="1872208" y="936104"/>
                </a:cubicBezTo>
                <a:cubicBezTo>
                  <a:pt x="1872208" y="1453100"/>
                  <a:pt x="1453100" y="1872208"/>
                  <a:pt x="936104" y="1872208"/>
                </a:cubicBezTo>
                <a:lnTo>
                  <a:pt x="931276" y="1871964"/>
                </a:lnTo>
                <a:lnTo>
                  <a:pt x="931276" y="1826788"/>
                </a:lnTo>
                <a:cubicBezTo>
                  <a:pt x="932884" y="1827028"/>
                  <a:pt x="934494" y="1827032"/>
                  <a:pt x="936104" y="1827032"/>
                </a:cubicBezTo>
                <a:cubicBezTo>
                  <a:pt x="1428150" y="1827032"/>
                  <a:pt x="1827032" y="1428150"/>
                  <a:pt x="1827032" y="936104"/>
                </a:cubicBezTo>
                <a:cubicBezTo>
                  <a:pt x="1827032" y="444058"/>
                  <a:pt x="1428150" y="45176"/>
                  <a:pt x="936104" y="45176"/>
                </a:cubicBezTo>
                <a:cubicBezTo>
                  <a:pt x="444058" y="45176"/>
                  <a:pt x="45176" y="444058"/>
                  <a:pt x="45176" y="936104"/>
                </a:cubicBezTo>
                <a:lnTo>
                  <a:pt x="0" y="936104"/>
                </a:ln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C:\Users\user\Downloads\noun_27438_cc.png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42"/>
          <a:stretch/>
        </p:blipFill>
        <p:spPr bwMode="auto">
          <a:xfrm>
            <a:off x="5441250" y="4247785"/>
            <a:ext cx="1257893" cy="96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타원 25"/>
          <p:cNvSpPr/>
          <p:nvPr/>
        </p:nvSpPr>
        <p:spPr>
          <a:xfrm>
            <a:off x="8669313" y="4065164"/>
            <a:ext cx="1411447" cy="139839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도넛 26"/>
          <p:cNvSpPr/>
          <p:nvPr/>
        </p:nvSpPr>
        <p:spPr>
          <a:xfrm>
            <a:off x="8519763" y="3910236"/>
            <a:ext cx="1700966" cy="1702007"/>
          </a:xfrm>
          <a:custGeom>
            <a:avLst/>
            <a:gdLst/>
            <a:ahLst/>
            <a:cxnLst/>
            <a:rect l="l" t="t" r="r" b="b"/>
            <a:pathLst>
              <a:path w="1871063" h="1872208">
                <a:moveTo>
                  <a:pt x="936104" y="0"/>
                </a:moveTo>
                <a:lnTo>
                  <a:pt x="936104" y="45176"/>
                </a:lnTo>
                <a:cubicBezTo>
                  <a:pt x="444058" y="45176"/>
                  <a:pt x="45176" y="444058"/>
                  <a:pt x="45176" y="936104"/>
                </a:cubicBezTo>
                <a:cubicBezTo>
                  <a:pt x="45176" y="1428150"/>
                  <a:pt x="444058" y="1827032"/>
                  <a:pt x="936104" y="1827032"/>
                </a:cubicBezTo>
                <a:cubicBezTo>
                  <a:pt x="1420562" y="1827032"/>
                  <a:pt x="1814707" y="1440358"/>
                  <a:pt x="1825887" y="958780"/>
                </a:cubicBezTo>
                <a:lnTo>
                  <a:pt x="1871063" y="958780"/>
                </a:lnTo>
                <a:cubicBezTo>
                  <a:pt x="1859886" y="1465311"/>
                  <a:pt x="1445513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C:\Users\user\Downloads\noun_318051_cc.png"/>
          <p:cNvPicPr>
            <a:picLocks noChangeAspect="1" noChangeArrowheads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43"/>
          <a:stretch/>
        </p:blipFill>
        <p:spPr bwMode="auto">
          <a:xfrm>
            <a:off x="8842224" y="4321133"/>
            <a:ext cx="1015793" cy="8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446774" y="1548061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01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79535" y="1548061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02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32015" y="1548061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03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608798" y="2048028"/>
            <a:ext cx="245913" cy="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5957171" y="2048028"/>
            <a:ext cx="245913" cy="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9203371" y="2048028"/>
            <a:ext cx="245913" cy="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309379" y="2168723"/>
            <a:ext cx="28442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0932" indent="-230932" algn="ctr" latinLnBrk="0">
              <a:defRPr/>
            </a:pP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2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층 이상 중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고층 건물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혹은 도시 교통시설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장애인용 엘리베이터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4640082" y="2168722"/>
            <a:ext cx="2844228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0932" indent="-230932" algn="ctr" latinLnBrk="0">
              <a:defRPr/>
            </a:pP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1~2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층 중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소형 건물 혹은 일부 교통시설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경사형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수직형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이동형 휠체어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리프트를 차선책으로 설치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883512" y="2168722"/>
            <a:ext cx="2844228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0932" indent="-230932" algn="ctr" latinLnBrk="0">
              <a:defRPr/>
            </a:pP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단차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1M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내외의 계단 및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공연장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강당의 무대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형식적인 경사로를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230932" indent="-230932" algn="ctr" latinLnBrk="0">
              <a:defRPr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설치하거나 대안 부재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 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2634695" y="2735151"/>
            <a:ext cx="189695" cy="278764"/>
            <a:chOff x="332838" y="2441329"/>
            <a:chExt cx="305504" cy="448951"/>
          </a:xfrm>
        </p:grpSpPr>
        <p:sp>
          <p:nvSpPr>
            <p:cNvPr id="40" name="L 도형 39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rgbClr val="00CEB5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L 도형 50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rgbClr val="00CEB5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5979463" y="2735151"/>
            <a:ext cx="189695" cy="278764"/>
            <a:chOff x="332838" y="2441329"/>
            <a:chExt cx="305504" cy="448951"/>
          </a:xfrm>
        </p:grpSpPr>
        <p:sp>
          <p:nvSpPr>
            <p:cNvPr id="54" name="L 도형 53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chemeClr val="accent5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L 도형 54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chemeClr val="accent5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9255272" y="2735151"/>
            <a:ext cx="189695" cy="278764"/>
            <a:chOff x="332838" y="2441329"/>
            <a:chExt cx="305504" cy="448951"/>
          </a:xfrm>
        </p:grpSpPr>
        <p:sp>
          <p:nvSpPr>
            <p:cNvPr id="57" name="L 도형 56"/>
            <p:cNvSpPr/>
            <p:nvPr/>
          </p:nvSpPr>
          <p:spPr>
            <a:xfrm rot="18900000">
              <a:off x="332838" y="2584776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L 도형 57"/>
            <p:cNvSpPr/>
            <p:nvPr/>
          </p:nvSpPr>
          <p:spPr>
            <a:xfrm rot="18900000">
              <a:off x="332838" y="2441329"/>
              <a:ext cx="305504" cy="305504"/>
            </a:xfrm>
            <a:prstGeom prst="corner">
              <a:avLst>
                <a:gd name="adj1" fmla="val 14498"/>
                <a:gd name="adj2" fmla="val 14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325534" y="107902"/>
            <a:ext cx="388760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Ⅱ. </a:t>
            </a:r>
            <a:r>
              <a:rPr lang="ko-KR" altLang="en-US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신제품 개발 배경</a:t>
            </a:r>
            <a:endParaRPr lang="en-US" altLang="ko-KR" sz="31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9887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3264" y="725428"/>
            <a:ext cx="8661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1.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기술적 파급효과</a:t>
            </a:r>
          </a:p>
          <a:p>
            <a:pPr fontAlgn="base"/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① 성능향상 및 안전성이 확보된 중하중용 구동장치는 다양한 분야에 적용 가능</a:t>
            </a:r>
          </a:p>
          <a:p>
            <a:pPr fontAlgn="base"/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(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예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재활치료기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가구 등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② 과부하 및 </a:t>
            </a:r>
            <a:r>
              <a:rPr lang="ko-KR" altLang="en-US" sz="12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편하중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감지 장치 개발로 인해 다른 모델의 승강기 확대 적용 가능</a:t>
            </a:r>
          </a:p>
          <a:p>
            <a:pPr fontAlgn="base"/>
            <a:endParaRPr lang="en-US" altLang="ko-KR" sz="1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2.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경제적 파급효과</a:t>
            </a:r>
          </a:p>
          <a:p>
            <a:pPr fontAlgn="base"/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① 국내 교육청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대학교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공연장 등의 강당이나 무대에 설치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2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저단차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② 해외 수출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전원주택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</a:t>
            </a:r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일반 공공시설 등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2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ko-KR" altLang="en-US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③ 시장규모</a:t>
            </a:r>
            <a:r>
              <a:rPr lang="en-US" altLang="ko-KR" sz="12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92214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259542" y="155712"/>
            <a:ext cx="866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Ⅹ</a:t>
            </a:r>
            <a:r>
              <a:rPr lang="en-US" altLang="ko-KR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4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활용계획 및 기대효과</a:t>
            </a: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45459"/>
              </p:ext>
            </p:extLst>
          </p:nvPr>
        </p:nvGraphicFramePr>
        <p:xfrm>
          <a:off x="2938682" y="2479755"/>
          <a:ext cx="6030194" cy="3597603"/>
        </p:xfrm>
        <a:graphic>
          <a:graphicData uri="http://schemas.openxmlformats.org/drawingml/2006/table">
            <a:tbl>
              <a:tblPr/>
              <a:tblGrid>
                <a:gridCol w="1505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8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구 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시장 규모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소계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11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공공기관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공연무대 보유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0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10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전국문화예술회관 </a:t>
                      </a:r>
                      <a:r>
                        <a:rPr lang="en-US" altLang="ko-KR" sz="900" kern="10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166</a:t>
                      </a:r>
                      <a:r>
                        <a:rPr lang="ko-KR" altLang="en-US" sz="900" kern="10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구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읍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면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동사무소 외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주요 행정기관 강당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3,831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초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중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고교 강당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11,160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전국대학 체육관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강당 및 공연장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293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 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15,450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43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민간부문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공연무대 보유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민간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공공 공연장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639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전국종합병원 강당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317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기업연수시설 강당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970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호텔 연회무대 및 연수용 시설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: 474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2,400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7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경사로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공공 및 일반건물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-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경사로 부분은 수요파악이 불가능할 정도로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수요가 많음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추정수량 약 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20,000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개소 이상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수치에서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제외함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3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합 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17,850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82939" y="16591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136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3264" y="725428"/>
            <a:ext cx="86610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④ 연간 판매 계획</a:t>
            </a:r>
          </a:p>
          <a:p>
            <a:pPr fontAlgn="base" latinLnBrk="0"/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예상수요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전체수요량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17,850</a:t>
            </a:r>
            <a:r>
              <a:rPr lang="ko-KR" altLang="en-US" sz="16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개소중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약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10%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예상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(1,800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개소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6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 latinLnBrk="0"/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(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향후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6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년간 약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1,800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 판매 예상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6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 latinLnBrk="0"/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대당 예상 판매금액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약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24,000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천원</a:t>
            </a:r>
          </a:p>
          <a:p>
            <a:pPr fontAlgn="base" latinLnBrk="0"/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향후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6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년간 예상 매출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1,800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개소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x 24,000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천원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/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= 432 </a:t>
            </a:r>
            <a:r>
              <a:rPr lang="ko-KR" altLang="en-US" sz="1600" b="1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억원</a:t>
            </a:r>
            <a:endParaRPr lang="ko-KR" altLang="en-US" sz="16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 latinLnBrk="0"/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향후 </a:t>
            </a:r>
            <a:r>
              <a:rPr lang="en-US" altLang="ko-KR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6</a:t>
            </a:r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년간 자사의 연 매출액 향상에 결정적 영향 예상</a:t>
            </a:r>
          </a:p>
          <a:p>
            <a:pPr fontAlgn="base" latinLnBrk="0"/>
            <a:r>
              <a:rPr lang="ko-KR" altLang="en-US" sz="16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en-US" altLang="ko-KR" sz="16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92214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82939" y="16591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04683"/>
              </p:ext>
            </p:extLst>
          </p:nvPr>
        </p:nvGraphicFramePr>
        <p:xfrm>
          <a:off x="2473106" y="2837146"/>
          <a:ext cx="6868027" cy="2224429"/>
        </p:xfrm>
        <a:graphic>
          <a:graphicData uri="http://schemas.openxmlformats.org/drawingml/2006/table">
            <a:tbl>
              <a:tblPr/>
              <a:tblGrid>
                <a:gridCol w="118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2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59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952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  <a:ea typeface="한양신명조"/>
                        </a:rPr>
                        <a:t>연도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구분 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2026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합 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0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판매목표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200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300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300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400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400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(22%)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1,800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(100%)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예상매출액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48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48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72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72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96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96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432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ea typeface="한양신명조"/>
                        </a:rPr>
                        <a:t>억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35327" y="296090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196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650159" y="688157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2267" y="2753152"/>
            <a:ext cx="8596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48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경청해 주셔서 감사합니다</a:t>
            </a:r>
            <a:endParaRPr lang="en-US" altLang="ko-KR" sz="48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0160" y="12553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65464" y="1617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z="180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9814" y="208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92214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82939" y="16591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35327" y="296090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69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039566" y="1347735"/>
            <a:ext cx="10203977" cy="4630785"/>
          </a:xfrm>
          <a:prstGeom prst="rect">
            <a:avLst/>
          </a:prstGeom>
          <a:solidFill>
            <a:srgbClr val="2E2E2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716089" y="838201"/>
            <a:ext cx="5886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2) </a:t>
            </a:r>
            <a:r>
              <a:rPr lang="ko-KR" altLang="en-US" sz="22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단차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1M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내외의 현장 문제점</a:t>
            </a:r>
            <a:endParaRPr lang="en-US" altLang="ko-KR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46774" y="1548061"/>
            <a:ext cx="86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19351" y="2052119"/>
            <a:ext cx="7665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법적 설치기준 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: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기울기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1/12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이하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높이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1m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일 때 경사로 길이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12m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필요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),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폭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1.2m</a:t>
            </a:r>
          </a:p>
          <a:p>
            <a:pPr marL="182563" indent="-182563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현실적으로  계단 측면이나 전면에 경사로 확보 면적 절대부족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(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무대 및 강당 경사로 설치 불가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)</a:t>
            </a:r>
          </a:p>
          <a:p>
            <a:pPr marL="182563" indent="-182563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형식적인 급경사 경사로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설치로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안전사고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 빈발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9352" y="1548061"/>
            <a:ext cx="1863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(1)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경사로</a:t>
            </a:r>
          </a:p>
        </p:txBody>
      </p:sp>
      <p:pic>
        <p:nvPicPr>
          <p:cNvPr id="13" name="그림 12" descr="무대사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5072" y="4388308"/>
            <a:ext cx="2382291" cy="982403"/>
          </a:xfrm>
          <a:prstGeom prst="rect">
            <a:avLst/>
          </a:prstGeom>
        </p:spPr>
      </p:pic>
      <p:pic>
        <p:nvPicPr>
          <p:cNvPr id="1028" name="Picture 4" descr="ë¬´ë ê²½ì¬ë¡ì ëí ì´ë¯¸ì§ ê²ìê²°ê³¼">
            <a:extLst>
              <a:ext uri="{FF2B5EF4-FFF2-40B4-BE49-F238E27FC236}">
                <a16:creationId xmlns:a16="http://schemas.microsoft.com/office/drawing/2014/main" id="{4FFBCF0B-A883-44BE-8BE7-952B5BE3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78" y="3437113"/>
            <a:ext cx="5033694" cy="23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5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039566" y="1347735"/>
            <a:ext cx="10203977" cy="4630785"/>
          </a:xfrm>
          <a:prstGeom prst="rect">
            <a:avLst/>
          </a:prstGeom>
          <a:solidFill>
            <a:srgbClr val="2E2E2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2519352" y="1548062"/>
            <a:ext cx="58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(2) </a:t>
            </a:r>
            <a:endParaRPr lang="ko-KR" altLang="en-US" sz="2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44" name="Picture 2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108" t="30960" r="53662" b="40435"/>
          <a:stretch>
            <a:fillRect/>
          </a:stretch>
        </p:blipFill>
        <p:spPr bwMode="auto">
          <a:xfrm>
            <a:off x="2611600" y="3204246"/>
            <a:ext cx="3289505" cy="242245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직사각형 1"/>
          <p:cNvSpPr/>
          <p:nvPr/>
        </p:nvSpPr>
        <p:spPr>
          <a:xfrm>
            <a:off x="2519351" y="2071282"/>
            <a:ext cx="7377198" cy="102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latinLnBrk="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• 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계단과 별도의 설치 공간 필요</a:t>
            </a:r>
          </a:p>
          <a:p>
            <a:pPr marL="230932" indent="-230932" latinLnBrk="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• 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공연장에 설치 시 무대공연 공간축소 및 시야 방해</a:t>
            </a:r>
            <a:endParaRPr lang="en-US" altLang="ko-KR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  <a:p>
            <a:pPr marL="230932" indent="-230932" latinLnBrk="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• 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건물 내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, 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10" panose="02030504000101010101" pitchFamily="18" charset="-127"/>
                <a:ea typeface="-윤고딕310" panose="02030504000101010101" pitchFamily="18" charset="-127"/>
              </a:rPr>
              <a:t>외부 미관 훼손 이유로 설치 기피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11774" y="1548063"/>
            <a:ext cx="2040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22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수직형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리프트</a:t>
            </a:r>
          </a:p>
        </p:txBody>
      </p:sp>
      <p:pic>
        <p:nvPicPr>
          <p:cNvPr id="16" name="그림 15" descr="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0126" y="3199141"/>
            <a:ext cx="3242325" cy="242755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8" descr="\\Rd\3.설계\6) SWVS(계단겸용수직형리프트)\0. 문서\2014.08 조달 우수제품\2014.09.19 조달우수제품 1차심사 - PT 발표 자료\PT 자료 첨부사진\수직형 타사제품 샘플사진\111.jpg"/>
          <p:cNvPicPr>
            <a:picLocks noChangeArrowheads="1"/>
          </p:cNvPicPr>
          <p:nvPr/>
        </p:nvPicPr>
        <p:blipFill>
          <a:blip r:embed="rId5" cstate="print"/>
          <a:srcRect l="59668" r="1137"/>
          <a:stretch>
            <a:fillRect/>
          </a:stretch>
        </p:blipFill>
        <p:spPr bwMode="auto">
          <a:xfrm>
            <a:off x="2611600" y="3207078"/>
            <a:ext cx="3406353" cy="241988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237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039566" y="1347735"/>
            <a:ext cx="10203977" cy="4630785"/>
          </a:xfrm>
          <a:prstGeom prst="rect">
            <a:avLst/>
          </a:prstGeom>
          <a:solidFill>
            <a:srgbClr val="2E2E2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682193" y="809625"/>
            <a:ext cx="922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3) 1M 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내외의 </a:t>
            </a:r>
            <a:r>
              <a:rPr lang="ko-KR" altLang="en-US" sz="22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저단차</a:t>
            </a:r>
            <a:r>
              <a:rPr lang="ko-KR" altLang="en-US" sz="2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극복을 위한 신제품 개발 목표</a:t>
            </a:r>
          </a:p>
          <a:p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480866" y="2181377"/>
            <a:ext cx="3039092" cy="3039092"/>
            <a:chOff x="906051" y="2154717"/>
            <a:chExt cx="3027462" cy="3027462"/>
          </a:xfrm>
        </p:grpSpPr>
        <p:sp>
          <p:nvSpPr>
            <p:cNvPr id="32" name="타원 31"/>
            <p:cNvSpPr/>
            <p:nvPr/>
          </p:nvSpPr>
          <p:spPr>
            <a:xfrm>
              <a:off x="1106607" y="2339034"/>
              <a:ext cx="2648184" cy="2648184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도넛 32"/>
            <p:cNvSpPr/>
            <p:nvPr/>
          </p:nvSpPr>
          <p:spPr>
            <a:xfrm>
              <a:off x="906051" y="2154717"/>
              <a:ext cx="3027462" cy="3027462"/>
            </a:xfrm>
            <a:prstGeom prst="donut">
              <a:avLst>
                <a:gd name="adj" fmla="val 1645"/>
              </a:avLst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367258" y="3238386"/>
            <a:ext cx="846638" cy="457055"/>
            <a:chOff x="8245575" y="2368655"/>
            <a:chExt cx="3918269" cy="2115257"/>
          </a:xfrm>
        </p:grpSpPr>
        <p:sp>
          <p:nvSpPr>
            <p:cNvPr id="36" name="도넛 3"/>
            <p:cNvSpPr/>
            <p:nvPr/>
          </p:nvSpPr>
          <p:spPr>
            <a:xfrm>
              <a:off x="8245575" y="2368655"/>
              <a:ext cx="2123148" cy="1061573"/>
            </a:xfrm>
            <a:custGeom>
              <a:avLst/>
              <a:gdLst/>
              <a:ahLst/>
              <a:cxnLst/>
              <a:rect l="l" t="t" r="r" b="b"/>
              <a:pathLst>
                <a:path w="2448272" h="1224136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lnTo>
                    <a:pt x="2072315" y="1224136"/>
                  </a:lnTo>
                  <a:cubicBezTo>
                    <a:pt x="2072315" y="755700"/>
                    <a:pt x="1692572" y="375957"/>
                    <a:pt x="1224136" y="375957"/>
                  </a:cubicBezTo>
                  <a:cubicBezTo>
                    <a:pt x="755700" y="375957"/>
                    <a:pt x="375957" y="755700"/>
                    <a:pt x="375957" y="1224136"/>
                  </a:cubicBez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00CE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도넛 3"/>
            <p:cNvSpPr/>
            <p:nvPr/>
          </p:nvSpPr>
          <p:spPr>
            <a:xfrm rot="10800000">
              <a:off x="10040697" y="3422338"/>
              <a:ext cx="2123147" cy="1061574"/>
            </a:xfrm>
            <a:custGeom>
              <a:avLst/>
              <a:gdLst/>
              <a:ahLst/>
              <a:cxnLst/>
              <a:rect l="l" t="t" r="r" b="b"/>
              <a:pathLst>
                <a:path w="2448272" h="1224136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lnTo>
                    <a:pt x="2072315" y="1224136"/>
                  </a:lnTo>
                  <a:cubicBezTo>
                    <a:pt x="2072315" y="755700"/>
                    <a:pt x="1692572" y="375957"/>
                    <a:pt x="1224136" y="375957"/>
                  </a:cubicBezTo>
                  <a:cubicBezTo>
                    <a:pt x="755700" y="375957"/>
                    <a:pt x="375957" y="755700"/>
                    <a:pt x="375957" y="1224136"/>
                  </a:cubicBez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00CE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도넛 3"/>
            <p:cNvSpPr/>
            <p:nvPr/>
          </p:nvSpPr>
          <p:spPr>
            <a:xfrm rot="10800000" flipH="1">
              <a:off x="8245575" y="3422338"/>
              <a:ext cx="2123147" cy="1061574"/>
            </a:xfrm>
            <a:custGeom>
              <a:avLst/>
              <a:gdLst/>
              <a:ahLst/>
              <a:cxnLst/>
              <a:rect l="l" t="t" r="r" b="b"/>
              <a:pathLst>
                <a:path w="2448272" h="1224136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lnTo>
                    <a:pt x="2072315" y="1224136"/>
                  </a:lnTo>
                  <a:cubicBezTo>
                    <a:pt x="2072315" y="755700"/>
                    <a:pt x="1692572" y="375957"/>
                    <a:pt x="1224136" y="375957"/>
                  </a:cubicBezTo>
                  <a:cubicBezTo>
                    <a:pt x="755700" y="375957"/>
                    <a:pt x="375957" y="755700"/>
                    <a:pt x="375957" y="1224136"/>
                  </a:cubicBez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도넛 3"/>
            <p:cNvSpPr/>
            <p:nvPr/>
          </p:nvSpPr>
          <p:spPr>
            <a:xfrm flipH="1">
              <a:off x="10040696" y="2368655"/>
              <a:ext cx="2123148" cy="1061573"/>
            </a:xfrm>
            <a:custGeom>
              <a:avLst/>
              <a:gdLst/>
              <a:ahLst/>
              <a:cxnLst/>
              <a:rect l="l" t="t" r="r" b="b"/>
              <a:pathLst>
                <a:path w="2448272" h="1224136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lnTo>
                    <a:pt x="2072315" y="1224136"/>
                  </a:lnTo>
                  <a:cubicBezTo>
                    <a:pt x="2072315" y="755700"/>
                    <a:pt x="1692572" y="375957"/>
                    <a:pt x="1224136" y="375957"/>
                  </a:cubicBezTo>
                  <a:cubicBezTo>
                    <a:pt x="755700" y="375957"/>
                    <a:pt x="375957" y="755700"/>
                    <a:pt x="375957" y="1224136"/>
                  </a:cubicBez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1" name="모서리가 둥근 직사각형 40"/>
          <p:cNvSpPr/>
          <p:nvPr/>
        </p:nvSpPr>
        <p:spPr>
          <a:xfrm rot="3240000">
            <a:off x="7623232" y="3065715"/>
            <a:ext cx="3159436" cy="1270417"/>
          </a:xfrm>
          <a:prstGeom prst="roundRect">
            <a:avLst>
              <a:gd name="adj" fmla="val 50000"/>
            </a:avLst>
          </a:prstGeom>
          <a:solidFill>
            <a:srgbClr val="00CEB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 rot="18360000" flipV="1">
            <a:off x="6516414" y="3065715"/>
            <a:ext cx="3159436" cy="1270417"/>
          </a:xfrm>
          <a:prstGeom prst="roundRect">
            <a:avLst>
              <a:gd name="adj" fmla="val 50000"/>
            </a:avLst>
          </a:prstGeom>
          <a:solidFill>
            <a:srgbClr val="00CEB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 flipV="1">
            <a:off x="6896355" y="3828466"/>
            <a:ext cx="3489982" cy="1270417"/>
          </a:xfrm>
          <a:prstGeom prst="roundRect">
            <a:avLst>
              <a:gd name="adj" fmla="val 50000"/>
            </a:avLst>
          </a:prstGeom>
          <a:solidFill>
            <a:srgbClr val="00CEB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8087888" y="2373882"/>
            <a:ext cx="1122912" cy="1122914"/>
            <a:chOff x="2843808" y="843558"/>
            <a:chExt cx="1440159" cy="1440160"/>
          </a:xfrm>
        </p:grpSpPr>
        <p:sp>
          <p:nvSpPr>
            <p:cNvPr id="51" name="타원 50"/>
            <p:cNvSpPr/>
            <p:nvPr/>
          </p:nvSpPr>
          <p:spPr>
            <a:xfrm>
              <a:off x="2968743" y="973998"/>
              <a:ext cx="1190294" cy="117928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도넛 51"/>
            <p:cNvSpPr/>
            <p:nvPr/>
          </p:nvSpPr>
          <p:spPr>
            <a:xfrm>
              <a:off x="2843808" y="843558"/>
              <a:ext cx="1440159" cy="1440160"/>
            </a:xfrm>
            <a:prstGeom prst="donut">
              <a:avLst>
                <a:gd name="adj" fmla="val 546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6974465" y="3898197"/>
            <a:ext cx="1122913" cy="1122914"/>
            <a:chOff x="2843808" y="843558"/>
            <a:chExt cx="1440160" cy="1440160"/>
          </a:xfrm>
        </p:grpSpPr>
        <p:sp>
          <p:nvSpPr>
            <p:cNvPr id="54" name="타원 53"/>
            <p:cNvSpPr/>
            <p:nvPr/>
          </p:nvSpPr>
          <p:spPr>
            <a:xfrm>
              <a:off x="2968743" y="973998"/>
              <a:ext cx="1190294" cy="117928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도넛 54"/>
            <p:cNvSpPr/>
            <p:nvPr/>
          </p:nvSpPr>
          <p:spPr>
            <a:xfrm>
              <a:off x="2843808" y="843558"/>
              <a:ext cx="1440160" cy="1440160"/>
            </a:xfrm>
            <a:prstGeom prst="donut">
              <a:avLst>
                <a:gd name="adj" fmla="val 492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9210034" y="3898197"/>
            <a:ext cx="1122913" cy="1122914"/>
            <a:chOff x="2843808" y="843558"/>
            <a:chExt cx="1440160" cy="1440160"/>
          </a:xfrm>
        </p:grpSpPr>
        <p:sp>
          <p:nvSpPr>
            <p:cNvPr id="60" name="타원 59"/>
            <p:cNvSpPr/>
            <p:nvPr/>
          </p:nvSpPr>
          <p:spPr>
            <a:xfrm>
              <a:off x="2968743" y="973998"/>
              <a:ext cx="1190294" cy="117928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1" name="도넛 60"/>
            <p:cNvSpPr/>
            <p:nvPr/>
          </p:nvSpPr>
          <p:spPr>
            <a:xfrm>
              <a:off x="2843808" y="843558"/>
              <a:ext cx="1440160" cy="1440160"/>
            </a:xfrm>
            <a:prstGeom prst="donut">
              <a:avLst>
                <a:gd name="adj" fmla="val 488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337445" y="37121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동시만족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5037786" y="3455933"/>
            <a:ext cx="329472" cy="0"/>
          </a:xfrm>
          <a:prstGeom prst="line">
            <a:avLst/>
          </a:prstGeom>
          <a:ln>
            <a:gradFill flip="none" rotWithShape="1">
              <a:gsLst>
                <a:gs pos="0">
                  <a:srgbClr val="00FFCC"/>
                </a:gs>
                <a:gs pos="100000">
                  <a:schemeClr val="bg1"/>
                </a:gs>
              </a:gsLst>
              <a:lin ang="10800000" scaled="1"/>
              <a:tileRect/>
            </a:gra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rot="10800000">
            <a:off x="6205154" y="3455933"/>
            <a:ext cx="329472" cy="0"/>
          </a:xfrm>
          <a:prstGeom prst="line">
            <a:avLst/>
          </a:prstGeom>
          <a:ln>
            <a:gradFill flip="none" rotWithShape="1">
              <a:gsLst>
                <a:gs pos="0">
                  <a:srgbClr val="00FFCC"/>
                </a:gs>
                <a:gs pos="100000">
                  <a:schemeClr val="bg1"/>
                </a:gs>
              </a:gsLst>
              <a:lin ang="10800000" scaled="1"/>
              <a:tileRect/>
            </a:gra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1621">
            <a:off x="2406486" y="2523089"/>
            <a:ext cx="1304800" cy="1336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직사각형 10"/>
          <p:cNvSpPr/>
          <p:nvPr/>
        </p:nvSpPr>
        <p:spPr>
          <a:xfrm>
            <a:off x="1922355" y="3943997"/>
            <a:ext cx="2194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계단겸용</a:t>
            </a:r>
            <a:endParaRPr lang="en-US" altLang="ko-KR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ko-KR" altLang="en-US" sz="18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수직형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리프트 개발</a:t>
            </a:r>
          </a:p>
        </p:txBody>
      </p:sp>
      <p:cxnSp>
        <p:nvCxnSpPr>
          <p:cNvPr id="71" name="직선 연결선 70"/>
          <p:cNvCxnSpPr/>
          <p:nvPr/>
        </p:nvCxnSpPr>
        <p:spPr>
          <a:xfrm>
            <a:off x="2036749" y="3899171"/>
            <a:ext cx="200190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34591" y="2586152"/>
            <a:ext cx="100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ko-KR" altLang="en-US" sz="12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저단차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en-US" altLang="ko-KR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(1M </a:t>
            </a: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이하</a:t>
            </a:r>
            <a:r>
              <a:rPr lang="en-US" altLang="ko-KR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</a:p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이동권 확보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194063" y="4227854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다목적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편리성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442222" y="43205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안전성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548749" y="1584209"/>
            <a:ext cx="2136911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현실적으로 미해결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상태 방치된 시장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신제품 개발 필요성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  <a:endParaRPr lang="ko-KR" altLang="en-US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FFFF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6456527" y="5119425"/>
            <a:ext cx="19080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일반인과 장애인 </a:t>
            </a:r>
            <a:r>
              <a:rPr lang="en-US" altLang="ko-KR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-</a:t>
            </a:r>
          </a:p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모두 사용 가능 수단 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(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부정적 인식 해소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  <a:endParaRPr lang="ko-KR" altLang="en-US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FFFF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9111140" y="5119425"/>
            <a:ext cx="18501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각종 안전장치에 의한</a:t>
            </a:r>
            <a:endParaRPr lang="en-US" altLang="ko-KR" sz="12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>
              <a:defRPr/>
            </a:pPr>
            <a:r>
              <a:rPr lang="ko-KR" altLang="en-US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안전사고 예방</a:t>
            </a:r>
            <a:r>
              <a:rPr lang="en-US" altLang="ko-KR" sz="12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        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ko-KR" altLang="en-US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공인기관 인증 시험</a:t>
            </a:r>
            <a:r>
              <a:rPr lang="en-US" altLang="ko-KR" sz="14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FFFF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) </a:t>
            </a:r>
            <a:endParaRPr lang="ko-KR" altLang="en-US" sz="14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FFFF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885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283486" y="1838668"/>
            <a:ext cx="806660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구동부</a:t>
            </a:r>
            <a:r>
              <a:rPr lang="ko-KR" altLang="en-US" sz="1800" dirty="0"/>
              <a:t>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4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곳에 의하여 계단 및 리프트 상태로 변형이 되는 시스템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1)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구동부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다단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스크류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편하중의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의한 수평유지 및 보상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구동부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4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곳의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10mm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이내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진동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슬라이딩 레일 및 패드 규격화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1/100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기울기 이내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소음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60db</a:t>
            </a:r>
          </a:p>
          <a:p>
            <a:pPr lvl="1" fontAlgn="base"/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2)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과부하감지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편하중감지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장치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로드셀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4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곳 적용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3)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감지날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접이식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개발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리프트로 운행할 때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추락방지 기능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-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계단상태로 운행할 때 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통장의 안전성 확보를 위해 간섭제거</a:t>
            </a: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4)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개정 안전기준에 따른 설계 및 승강기 부품 안전인증</a:t>
            </a:r>
          </a:p>
          <a:p>
            <a:pPr lvl="1" fontAlgn="base"/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lvl="1"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5)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대체안전기준 마련</a:t>
            </a:r>
          </a:p>
          <a:p>
            <a:pPr marL="230932" indent="-230932" latinLnBrk="0">
              <a:lnSpc>
                <a:spcPct val="150000"/>
              </a:lnSpc>
              <a:defRPr/>
            </a:pPr>
            <a:endParaRPr lang="ko-KR" altLang="en-US" sz="1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10" panose="02030504000101010101" pitchFamily="18" charset="-127"/>
              <a:ea typeface="-윤고딕310" panose="0203050400010101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25533" y="107902"/>
            <a:ext cx="4814138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바탕"/>
                <a:ea typeface="바탕"/>
              </a:rPr>
              <a:t>Ⅲ</a:t>
            </a:r>
            <a:r>
              <a:rPr lang="en-US" altLang="ko-KR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. </a:t>
            </a:r>
            <a:r>
              <a:rPr lang="ko-KR" altLang="en-US" sz="3100" b="1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연구개발 내용 및 목표</a:t>
            </a:r>
            <a:endParaRPr lang="en-US" altLang="ko-KR" sz="3100" b="1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49389" y="971549"/>
            <a:ext cx="106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87637" y="873912"/>
            <a:ext cx="32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1.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연구 개발 내용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1025" y="1231556"/>
            <a:ext cx="8783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목표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: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계단겸용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수직형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휠체어리프트 성능향상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부품개발 및 승강기 </a:t>
            </a:r>
            <a:r>
              <a:rPr lang="ko-KR" altLang="en-US" sz="1600" dirty="0" err="1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안전부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부품 안전인증</a:t>
            </a:r>
            <a:endParaRPr lang="en-US" altLang="ko-KR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fontAlgn="base"/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      (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모델인증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부품인증</a:t>
            </a:r>
            <a:r>
              <a:rPr lang="en-US" altLang="ko-KR" sz="16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endParaRPr lang="ko-KR" altLang="en-US" sz="16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328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/>
          <p:cNvSpPr/>
          <p:nvPr/>
        </p:nvSpPr>
        <p:spPr>
          <a:xfrm>
            <a:off x="907184" y="709203"/>
            <a:ext cx="10203977" cy="55477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1449389" y="971549"/>
            <a:ext cx="106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ko-KR" altLang="en-US" sz="2800" dirty="0">
              <a:ln>
                <a:solidFill>
                  <a:srgbClr val="E4491C">
                    <a:alpha val="0"/>
                  </a:srgbClr>
                </a:solidFill>
              </a:ln>
              <a:solidFill>
                <a:srgbClr val="2E2E2E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87637" y="766332"/>
            <a:ext cx="32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2. </a:t>
            </a:r>
            <a:r>
              <a:rPr lang="ko-KR" altLang="en-US" sz="1800" dirty="0">
                <a:ln>
                  <a:solidFill>
                    <a:srgbClr val="E4491C">
                      <a:alpha val="0"/>
                    </a:srgbClr>
                  </a:solidFill>
                </a:ln>
                <a:solidFill>
                  <a:srgbClr val="2E2E2E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추진체계</a:t>
            </a:r>
          </a:p>
        </p:txBody>
      </p:sp>
      <p:pic>
        <p:nvPicPr>
          <p:cNvPr id="8" name="Picture 3" descr="D:\0 진행\2018년 기술개발지원사업 승강기안전공단\pt자료\추진체계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63" y="1233159"/>
            <a:ext cx="7884903" cy="48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90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10038</TotalTime>
  <Words>3087</Words>
  <Application>Microsoft Office PowerPoint</Application>
  <PresentationFormat>사용자 지정</PresentationFormat>
  <Paragraphs>603</Paragraphs>
  <Slides>42</Slides>
  <Notes>10</Notes>
  <HiddenSlides>0</HiddenSlides>
  <MMClips>2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42</vt:i4>
      </vt:variant>
    </vt:vector>
  </HeadingPairs>
  <TitlesOfParts>
    <vt:vector size="61" baseType="lpstr">
      <vt:lpstr>굴림</vt:lpstr>
      <vt:lpstr>돋움</vt:lpstr>
      <vt:lpstr>맑은 고딕</vt:lpstr>
      <vt:lpstr>바탕</vt:lpstr>
      <vt:lpstr>-윤고딕310</vt:lpstr>
      <vt:lpstr>-윤고딕320</vt:lpstr>
      <vt:lpstr>-윤고딕330</vt:lpstr>
      <vt:lpstr>-윤고딕350</vt:lpstr>
      <vt:lpstr>한양신명조</vt:lpstr>
      <vt:lpstr>함초롬바탕</vt:lpstr>
      <vt:lpstr>휴먼명조</vt:lpstr>
      <vt:lpstr>Arial</vt:lpstr>
      <vt:lpstr>Impact</vt:lpstr>
      <vt:lpstr>Times New Roman</vt:lpstr>
      <vt:lpstr>1_Office 테마</vt:lpstr>
      <vt:lpstr>2_Office 테마</vt:lpstr>
      <vt:lpstr>5_Office 테마</vt:lpstr>
      <vt:lpstr>3_Office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shin Changill</cp:lastModifiedBy>
  <cp:revision>234</cp:revision>
  <cp:lastPrinted>2020-10-28T07:23:17Z</cp:lastPrinted>
  <dcterms:created xsi:type="dcterms:W3CDTF">2016-02-11T01:07:51Z</dcterms:created>
  <dcterms:modified xsi:type="dcterms:W3CDTF">2021-09-06T18:25:38Z</dcterms:modified>
</cp:coreProperties>
</file>